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93" r:id="rId5"/>
    <p:sldId id="260" r:id="rId6"/>
    <p:sldId id="261" r:id="rId7"/>
    <p:sldId id="26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72" r:id="rId17"/>
    <p:sldId id="273" r:id="rId18"/>
    <p:sldId id="274" r:id="rId19"/>
    <p:sldId id="271" r:id="rId20"/>
    <p:sldId id="294" r:id="rId21"/>
    <p:sldId id="275" r:id="rId22"/>
    <p:sldId id="295" r:id="rId23"/>
    <p:sldId id="291" r:id="rId24"/>
    <p:sldId id="277" r:id="rId25"/>
    <p:sldId id="278" r:id="rId26"/>
    <p:sldId id="279" r:id="rId27"/>
    <p:sldId id="280" r:id="rId28"/>
    <p:sldId id="281" r:id="rId29"/>
    <p:sldId id="282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4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08" y="-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2017%20&#1056;&#1077;&#1079;&#1091;&#1083;&#1100;&#1090;&#1072;&#1090;&#1099;%20&#1086;&#1089;&#1085;\1.%20&#1056;&#1077;&#1079;&#1091;&#1083;&#1100;&#1090;&#1072;&#1090;&#1099;%20&#1087;&#1086;%20&#1088;&#1091;&#1089;&#1089;&#1082;&#1086;&#1084;&#1091;%20&#1103;&#1079;&#1099;&#1082;&#1091;%20&#1079;&#1072;%209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 algn="l">
              <a:defRPr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sz="1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заданий КИМ  ЕГЭ по русскому языку по группам участников</a:t>
            </a:r>
          </a:p>
        </c:rich>
      </c:tx>
      <c:layout>
        <c:manualLayout>
          <c:xMode val="edge"/>
          <c:yMode val="edge"/>
          <c:x val="0.26689708293499637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'Выполнение заданий по группам'!$B$3</c:f>
              <c:strCache>
                <c:ptCount val="1"/>
                <c:pt idx="0">
                  <c:v>Средний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'Выполнение заданий по группам'!$A$4:$A$39</c:f>
              <c:strCache>
                <c:ptCount val="36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№9</c:v>
                </c:pt>
                <c:pt idx="9">
                  <c:v>№10</c:v>
                </c:pt>
                <c:pt idx="10">
                  <c:v>№11</c:v>
                </c:pt>
                <c:pt idx="11">
                  <c:v>№12</c:v>
                </c:pt>
                <c:pt idx="12">
                  <c:v>№13</c:v>
                </c:pt>
                <c:pt idx="13">
                  <c:v>№14</c:v>
                </c:pt>
                <c:pt idx="14">
                  <c:v>№15</c:v>
                </c:pt>
                <c:pt idx="15">
                  <c:v>№16</c:v>
                </c:pt>
                <c:pt idx="16">
                  <c:v>№17</c:v>
                </c:pt>
                <c:pt idx="17">
                  <c:v>№18</c:v>
                </c:pt>
                <c:pt idx="18">
                  <c:v>№19</c:v>
                </c:pt>
                <c:pt idx="19">
                  <c:v>№20</c:v>
                </c:pt>
                <c:pt idx="20">
                  <c:v>№21</c:v>
                </c:pt>
                <c:pt idx="21">
                  <c:v>№22</c:v>
                </c:pt>
                <c:pt idx="22">
                  <c:v>№23</c:v>
                </c:pt>
                <c:pt idx="23">
                  <c:v>№24</c:v>
                </c:pt>
                <c:pt idx="24">
                  <c:v>№25</c:v>
                </c:pt>
                <c:pt idx="25">
                  <c:v>№26</c:v>
                </c:pt>
                <c:pt idx="26">
                  <c:v>№27</c:v>
                </c:pt>
                <c:pt idx="27">
                  <c:v>№28</c:v>
                </c:pt>
                <c:pt idx="28">
                  <c:v>№29</c:v>
                </c:pt>
                <c:pt idx="29">
                  <c:v>№30</c:v>
                </c:pt>
                <c:pt idx="30">
                  <c:v>№31</c:v>
                </c:pt>
                <c:pt idx="31">
                  <c:v>№32</c:v>
                </c:pt>
                <c:pt idx="32">
                  <c:v>№33</c:v>
                </c:pt>
                <c:pt idx="33">
                  <c:v>№34</c:v>
                </c:pt>
                <c:pt idx="34">
                  <c:v>№35</c:v>
                </c:pt>
                <c:pt idx="35">
                  <c:v>№36</c:v>
                </c:pt>
              </c:strCache>
            </c:strRef>
          </c:cat>
          <c:val>
            <c:numRef>
              <c:f>'Выполнение заданий по группам'!$B$4:$B$39</c:f>
              <c:numCache>
                <c:formatCode>0</c:formatCode>
                <c:ptCount val="36"/>
                <c:pt idx="0">
                  <c:v>84.038110154006759</c:v>
                </c:pt>
                <c:pt idx="1">
                  <c:v>93.970242756459072</c:v>
                </c:pt>
                <c:pt idx="2">
                  <c:v>85.225789611067583</c:v>
                </c:pt>
                <c:pt idx="3">
                  <c:v>63.508222396241187</c:v>
                </c:pt>
                <c:pt idx="4">
                  <c:v>61.132863482119546</c:v>
                </c:pt>
                <c:pt idx="5">
                  <c:v>69.929522317932651</c:v>
                </c:pt>
                <c:pt idx="6">
                  <c:v>62.573740537718344</c:v>
                </c:pt>
                <c:pt idx="7">
                  <c:v>64.030279300443752</c:v>
                </c:pt>
                <c:pt idx="8">
                  <c:v>88.384233881493074</c:v>
                </c:pt>
                <c:pt idx="9">
                  <c:v>92.612894805533458</c:v>
                </c:pt>
                <c:pt idx="10">
                  <c:v>91.438266771078915</c:v>
                </c:pt>
                <c:pt idx="11">
                  <c:v>80.553380318452923</c:v>
                </c:pt>
                <c:pt idx="12">
                  <c:v>70.242756460454189</c:v>
                </c:pt>
                <c:pt idx="13">
                  <c:v>41.895066562255245</c:v>
                </c:pt>
                <c:pt idx="14">
                  <c:v>63.482119551031055</c:v>
                </c:pt>
                <c:pt idx="15">
                  <c:v>67.006003654398327</c:v>
                </c:pt>
                <c:pt idx="16">
                  <c:v>69.85121378230329</c:v>
                </c:pt>
                <c:pt idx="17">
                  <c:v>77.316627512398853</c:v>
                </c:pt>
                <c:pt idx="18">
                  <c:v>40.407204385277844</c:v>
                </c:pt>
                <c:pt idx="19">
                  <c:v>58.73140172278778</c:v>
                </c:pt>
                <c:pt idx="20">
                  <c:v>39.232576350822313</c:v>
                </c:pt>
                <c:pt idx="21">
                  <c:v>50.717828243278504</c:v>
                </c:pt>
                <c:pt idx="22">
                  <c:v>34.16862438005743</c:v>
                </c:pt>
                <c:pt idx="23">
                  <c:v>54.522317932655298</c:v>
                </c:pt>
                <c:pt idx="24">
                  <c:v>84.573218480814404</c:v>
                </c:pt>
                <c:pt idx="25">
                  <c:v>57.722091707996171</c:v>
                </c:pt>
                <c:pt idx="26">
                  <c:v>77.577655964500124</c:v>
                </c:pt>
                <c:pt idx="27">
                  <c:v>56.469155137910263</c:v>
                </c:pt>
                <c:pt idx="28">
                  <c:v>67.175672148262905</c:v>
                </c:pt>
                <c:pt idx="29">
                  <c:v>53.302009919081186</c:v>
                </c:pt>
                <c:pt idx="30">
                  <c:v>51.848951535716971</c:v>
                </c:pt>
                <c:pt idx="31">
                  <c:v>36.195945358044163</c:v>
                </c:pt>
                <c:pt idx="32">
                  <c:v>50.639519707648127</c:v>
                </c:pt>
                <c:pt idx="33">
                  <c:v>54.359175150091346</c:v>
                </c:pt>
                <c:pt idx="34">
                  <c:v>87.314017227877926</c:v>
                </c:pt>
                <c:pt idx="35">
                  <c:v>78.151918559122919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26C-464A-9FFE-E5B4A4604691}"/>
            </c:ext>
          </c:extLst>
        </c:ser>
        <c:ser>
          <c:idx val="1"/>
          <c:order val="1"/>
          <c:tx>
            <c:strRef>
              <c:f>'Выполнение заданий по группам'!$C$3</c:f>
              <c:strCache>
                <c:ptCount val="1"/>
                <c:pt idx="0">
                  <c:v>группа &lt; мин</c:v>
                </c:pt>
              </c:strCache>
            </c:strRef>
          </c:tx>
          <c:spPr>
            <a:ln w="31750" cap="rnd" cmpd="dbl">
              <a:solidFill>
                <a:schemeClr val="accent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'Выполнение заданий по группам'!$A$4:$A$39</c:f>
              <c:strCache>
                <c:ptCount val="36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№9</c:v>
                </c:pt>
                <c:pt idx="9">
                  <c:v>№10</c:v>
                </c:pt>
                <c:pt idx="10">
                  <c:v>№11</c:v>
                </c:pt>
                <c:pt idx="11">
                  <c:v>№12</c:v>
                </c:pt>
                <c:pt idx="12">
                  <c:v>№13</c:v>
                </c:pt>
                <c:pt idx="13">
                  <c:v>№14</c:v>
                </c:pt>
                <c:pt idx="14">
                  <c:v>№15</c:v>
                </c:pt>
                <c:pt idx="15">
                  <c:v>№16</c:v>
                </c:pt>
                <c:pt idx="16">
                  <c:v>№17</c:v>
                </c:pt>
                <c:pt idx="17">
                  <c:v>№18</c:v>
                </c:pt>
                <c:pt idx="18">
                  <c:v>№19</c:v>
                </c:pt>
                <c:pt idx="19">
                  <c:v>№20</c:v>
                </c:pt>
                <c:pt idx="20">
                  <c:v>№21</c:v>
                </c:pt>
                <c:pt idx="21">
                  <c:v>№22</c:v>
                </c:pt>
                <c:pt idx="22">
                  <c:v>№23</c:v>
                </c:pt>
                <c:pt idx="23">
                  <c:v>№24</c:v>
                </c:pt>
                <c:pt idx="24">
                  <c:v>№25</c:v>
                </c:pt>
                <c:pt idx="25">
                  <c:v>№26</c:v>
                </c:pt>
                <c:pt idx="26">
                  <c:v>№27</c:v>
                </c:pt>
                <c:pt idx="27">
                  <c:v>№28</c:v>
                </c:pt>
                <c:pt idx="28">
                  <c:v>№29</c:v>
                </c:pt>
                <c:pt idx="29">
                  <c:v>№30</c:v>
                </c:pt>
                <c:pt idx="30">
                  <c:v>№31</c:v>
                </c:pt>
                <c:pt idx="31">
                  <c:v>№32</c:v>
                </c:pt>
                <c:pt idx="32">
                  <c:v>№33</c:v>
                </c:pt>
                <c:pt idx="33">
                  <c:v>№34</c:v>
                </c:pt>
                <c:pt idx="34">
                  <c:v>№35</c:v>
                </c:pt>
                <c:pt idx="35">
                  <c:v>№36</c:v>
                </c:pt>
              </c:strCache>
            </c:strRef>
          </c:cat>
          <c:val>
            <c:numRef>
              <c:f>'Выполнение заданий по группам'!$C$4:$C$39</c:f>
              <c:numCache>
                <c:formatCode>0</c:formatCode>
                <c:ptCount val="36"/>
                <c:pt idx="0">
                  <c:v>41.946308724832214</c:v>
                </c:pt>
                <c:pt idx="1">
                  <c:v>51.006711409395976</c:v>
                </c:pt>
                <c:pt idx="2">
                  <c:v>30.872483221476511</c:v>
                </c:pt>
                <c:pt idx="3">
                  <c:v>18.791946308724789</c:v>
                </c:pt>
                <c:pt idx="4">
                  <c:v>2.684563758389289</c:v>
                </c:pt>
                <c:pt idx="5">
                  <c:v>15.436241610738255</c:v>
                </c:pt>
                <c:pt idx="6">
                  <c:v>5.3691275167784651</c:v>
                </c:pt>
                <c:pt idx="7">
                  <c:v>11.409395973154362</c:v>
                </c:pt>
                <c:pt idx="8">
                  <c:v>45.637583892617194</c:v>
                </c:pt>
                <c:pt idx="9">
                  <c:v>48.322147651006198</c:v>
                </c:pt>
                <c:pt idx="10">
                  <c:v>66.442953020134226</c:v>
                </c:pt>
                <c:pt idx="11">
                  <c:v>28.187919463087248</c:v>
                </c:pt>
                <c:pt idx="12">
                  <c:v>16.778523489932677</c:v>
                </c:pt>
                <c:pt idx="13">
                  <c:v>10.067114093959734</c:v>
                </c:pt>
                <c:pt idx="14">
                  <c:v>35.234899328859363</c:v>
                </c:pt>
                <c:pt idx="15">
                  <c:v>11.409395973154362</c:v>
                </c:pt>
                <c:pt idx="16">
                  <c:v>9.3959731543624176</c:v>
                </c:pt>
                <c:pt idx="17">
                  <c:v>20.805369127516791</c:v>
                </c:pt>
                <c:pt idx="18">
                  <c:v>12.080536912751791</c:v>
                </c:pt>
                <c:pt idx="19">
                  <c:v>10.067114093959734</c:v>
                </c:pt>
                <c:pt idx="20">
                  <c:v>5.3691275167784651</c:v>
                </c:pt>
                <c:pt idx="21">
                  <c:v>0.67114093959732146</c:v>
                </c:pt>
                <c:pt idx="22">
                  <c:v>2.684563758389289</c:v>
                </c:pt>
                <c:pt idx="23">
                  <c:v>4.5302013422818934</c:v>
                </c:pt>
                <c:pt idx="24" formatCode="0.0">
                  <c:v>0</c:v>
                </c:pt>
                <c:pt idx="25" formatCode="0.0">
                  <c:v>0</c:v>
                </c:pt>
                <c:pt idx="26" formatCode="0.0">
                  <c:v>0</c:v>
                </c:pt>
                <c:pt idx="27" formatCode="0.0">
                  <c:v>0</c:v>
                </c:pt>
                <c:pt idx="28" formatCode="0.0">
                  <c:v>1.006711409395973</c:v>
                </c:pt>
                <c:pt idx="29" formatCode="0.0">
                  <c:v>1.006711409395973</c:v>
                </c:pt>
                <c:pt idx="30" formatCode="0.0">
                  <c:v>0.67114093959732146</c:v>
                </c:pt>
                <c:pt idx="31" formatCode="0.0">
                  <c:v>0</c:v>
                </c:pt>
                <c:pt idx="32" formatCode="0.0">
                  <c:v>1.006711409395973</c:v>
                </c:pt>
                <c:pt idx="33" formatCode="0.0">
                  <c:v>1.3422818791946309</c:v>
                </c:pt>
                <c:pt idx="34" formatCode="0.0">
                  <c:v>3.3557046979865772</c:v>
                </c:pt>
                <c:pt idx="35" formatCode="0.0">
                  <c:v>3.3557046979865772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26C-464A-9FFE-E5B4A4604691}"/>
            </c:ext>
          </c:extLst>
        </c:ser>
        <c:ser>
          <c:idx val="2"/>
          <c:order val="2"/>
          <c:tx>
            <c:strRef>
              <c:f>'Выполнение заданий по группам'!$D$3</c:f>
              <c:strCache>
                <c:ptCount val="1"/>
                <c:pt idx="0">
                  <c:v>группа 24 -60 т.б</c:v>
                </c:pt>
              </c:strCache>
            </c:strRef>
          </c:tx>
          <c:spPr>
            <a:ln w="28575" cap="rnd">
              <a:solidFill>
                <a:schemeClr val="tx2"/>
              </a:solidFill>
              <a:prstDash val="dashDot"/>
              <a:round/>
            </a:ln>
            <a:effectLst/>
          </c:spPr>
          <c:marker>
            <c:symbol val="none"/>
          </c:marker>
          <c:cat>
            <c:strRef>
              <c:f>'Выполнение заданий по группам'!$A$4:$A$39</c:f>
              <c:strCache>
                <c:ptCount val="36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№9</c:v>
                </c:pt>
                <c:pt idx="9">
                  <c:v>№10</c:v>
                </c:pt>
                <c:pt idx="10">
                  <c:v>№11</c:v>
                </c:pt>
                <c:pt idx="11">
                  <c:v>№12</c:v>
                </c:pt>
                <c:pt idx="12">
                  <c:v>№13</c:v>
                </c:pt>
                <c:pt idx="13">
                  <c:v>№14</c:v>
                </c:pt>
                <c:pt idx="14">
                  <c:v>№15</c:v>
                </c:pt>
                <c:pt idx="15">
                  <c:v>№16</c:v>
                </c:pt>
                <c:pt idx="16">
                  <c:v>№17</c:v>
                </c:pt>
                <c:pt idx="17">
                  <c:v>№18</c:v>
                </c:pt>
                <c:pt idx="18">
                  <c:v>№19</c:v>
                </c:pt>
                <c:pt idx="19">
                  <c:v>№20</c:v>
                </c:pt>
                <c:pt idx="20">
                  <c:v>№21</c:v>
                </c:pt>
                <c:pt idx="21">
                  <c:v>№22</c:v>
                </c:pt>
                <c:pt idx="22">
                  <c:v>№23</c:v>
                </c:pt>
                <c:pt idx="23">
                  <c:v>№24</c:v>
                </c:pt>
                <c:pt idx="24">
                  <c:v>№25</c:v>
                </c:pt>
                <c:pt idx="25">
                  <c:v>№26</c:v>
                </c:pt>
                <c:pt idx="26">
                  <c:v>№27</c:v>
                </c:pt>
                <c:pt idx="27">
                  <c:v>№28</c:v>
                </c:pt>
                <c:pt idx="28">
                  <c:v>№29</c:v>
                </c:pt>
                <c:pt idx="29">
                  <c:v>№30</c:v>
                </c:pt>
                <c:pt idx="30">
                  <c:v>№31</c:v>
                </c:pt>
                <c:pt idx="31">
                  <c:v>№32</c:v>
                </c:pt>
                <c:pt idx="32">
                  <c:v>№33</c:v>
                </c:pt>
                <c:pt idx="33">
                  <c:v>№34</c:v>
                </c:pt>
                <c:pt idx="34">
                  <c:v>№35</c:v>
                </c:pt>
                <c:pt idx="35">
                  <c:v>№36</c:v>
                </c:pt>
              </c:strCache>
            </c:strRef>
          </c:cat>
          <c:val>
            <c:numRef>
              <c:f>'Выполнение заданий по группам'!$D$4:$D$39</c:f>
              <c:numCache>
                <c:formatCode>0</c:formatCode>
                <c:ptCount val="36"/>
                <c:pt idx="0">
                  <c:v>72.871736662882171</c:v>
                </c:pt>
                <c:pt idx="1">
                  <c:v>89.103291713960758</c:v>
                </c:pt>
                <c:pt idx="2">
                  <c:v>74.177071509648059</c:v>
                </c:pt>
                <c:pt idx="3">
                  <c:v>50.73779795686719</c:v>
                </c:pt>
                <c:pt idx="4">
                  <c:v>38.989784335981838</c:v>
                </c:pt>
                <c:pt idx="5">
                  <c:v>52.440408626560732</c:v>
                </c:pt>
                <c:pt idx="6">
                  <c:v>34.778660612940008</c:v>
                </c:pt>
                <c:pt idx="7">
                  <c:v>41.032917139614071</c:v>
                </c:pt>
                <c:pt idx="8">
                  <c:v>78.887627695801086</c:v>
                </c:pt>
                <c:pt idx="9">
                  <c:v>86.719636776390473</c:v>
                </c:pt>
                <c:pt idx="10">
                  <c:v>85.811577752552736</c:v>
                </c:pt>
                <c:pt idx="11">
                  <c:v>68.558456299658758</c:v>
                </c:pt>
                <c:pt idx="12">
                  <c:v>54.426787741202894</c:v>
                </c:pt>
                <c:pt idx="13">
                  <c:v>28.830874006810792</c:v>
                </c:pt>
                <c:pt idx="14">
                  <c:v>47.21906923950057</c:v>
                </c:pt>
                <c:pt idx="15">
                  <c:v>48.410896708285975</c:v>
                </c:pt>
                <c:pt idx="16">
                  <c:v>45.629965947786602</c:v>
                </c:pt>
                <c:pt idx="17">
                  <c:v>58.059023836549372</c:v>
                </c:pt>
                <c:pt idx="18">
                  <c:v>27.866061293984107</c:v>
                </c:pt>
                <c:pt idx="19">
                  <c:v>42.792281498297044</c:v>
                </c:pt>
                <c:pt idx="20">
                  <c:v>29.909194097616343</c:v>
                </c:pt>
                <c:pt idx="21">
                  <c:v>24.971623155505089</c:v>
                </c:pt>
                <c:pt idx="22">
                  <c:v>16.174801362088921</c:v>
                </c:pt>
                <c:pt idx="23">
                  <c:v>28.575482406356411</c:v>
                </c:pt>
                <c:pt idx="24">
                  <c:v>68.728717366627635</c:v>
                </c:pt>
                <c:pt idx="25">
                  <c:v>34.544078698448729</c:v>
                </c:pt>
                <c:pt idx="26">
                  <c:v>56.469920544835418</c:v>
                </c:pt>
                <c:pt idx="27">
                  <c:v>30.438895194854613</c:v>
                </c:pt>
                <c:pt idx="28">
                  <c:v>46.367763904653799</c:v>
                </c:pt>
                <c:pt idx="29">
                  <c:v>38.47900113507378</c:v>
                </c:pt>
                <c:pt idx="30">
                  <c:v>29.322739311388489</c:v>
                </c:pt>
                <c:pt idx="31">
                  <c:v>14.718123344683963</c:v>
                </c:pt>
                <c:pt idx="32">
                  <c:v>31.526674233824963</c:v>
                </c:pt>
                <c:pt idx="33">
                  <c:v>36.946651532349236</c:v>
                </c:pt>
                <c:pt idx="34">
                  <c:v>72.985244040862696</c:v>
                </c:pt>
                <c:pt idx="35">
                  <c:v>62.939841089670338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226C-464A-9FFE-E5B4A4604691}"/>
            </c:ext>
          </c:extLst>
        </c:ser>
        <c:ser>
          <c:idx val="3"/>
          <c:order val="3"/>
          <c:tx>
            <c:strRef>
              <c:f>'Выполнение заданий по группам'!$E$3</c:f>
              <c:strCache>
                <c:ptCount val="1"/>
                <c:pt idx="0">
                  <c:v>группа 61-80 т.б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'Выполнение заданий по группам'!$A$4:$A$39</c:f>
              <c:strCache>
                <c:ptCount val="36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№9</c:v>
                </c:pt>
                <c:pt idx="9">
                  <c:v>№10</c:v>
                </c:pt>
                <c:pt idx="10">
                  <c:v>№11</c:v>
                </c:pt>
                <c:pt idx="11">
                  <c:v>№12</c:v>
                </c:pt>
                <c:pt idx="12">
                  <c:v>№13</c:v>
                </c:pt>
                <c:pt idx="13">
                  <c:v>№14</c:v>
                </c:pt>
                <c:pt idx="14">
                  <c:v>№15</c:v>
                </c:pt>
                <c:pt idx="15">
                  <c:v>№16</c:v>
                </c:pt>
                <c:pt idx="16">
                  <c:v>№17</c:v>
                </c:pt>
                <c:pt idx="17">
                  <c:v>№18</c:v>
                </c:pt>
                <c:pt idx="18">
                  <c:v>№19</c:v>
                </c:pt>
                <c:pt idx="19">
                  <c:v>№20</c:v>
                </c:pt>
                <c:pt idx="20">
                  <c:v>№21</c:v>
                </c:pt>
                <c:pt idx="21">
                  <c:v>№22</c:v>
                </c:pt>
                <c:pt idx="22">
                  <c:v>№23</c:v>
                </c:pt>
                <c:pt idx="23">
                  <c:v>№24</c:v>
                </c:pt>
                <c:pt idx="24">
                  <c:v>№25</c:v>
                </c:pt>
                <c:pt idx="25">
                  <c:v>№26</c:v>
                </c:pt>
                <c:pt idx="26">
                  <c:v>№27</c:v>
                </c:pt>
                <c:pt idx="27">
                  <c:v>№28</c:v>
                </c:pt>
                <c:pt idx="28">
                  <c:v>№29</c:v>
                </c:pt>
                <c:pt idx="29">
                  <c:v>№30</c:v>
                </c:pt>
                <c:pt idx="30">
                  <c:v>№31</c:v>
                </c:pt>
                <c:pt idx="31">
                  <c:v>№32</c:v>
                </c:pt>
                <c:pt idx="32">
                  <c:v>№33</c:v>
                </c:pt>
                <c:pt idx="33">
                  <c:v>№34</c:v>
                </c:pt>
                <c:pt idx="34">
                  <c:v>№35</c:v>
                </c:pt>
                <c:pt idx="35">
                  <c:v>№36</c:v>
                </c:pt>
              </c:strCache>
            </c:strRef>
          </c:cat>
          <c:val>
            <c:numRef>
              <c:f>'Выполнение заданий по группам'!$E$4:$E$39</c:f>
              <c:numCache>
                <c:formatCode>0</c:formatCode>
                <c:ptCount val="36"/>
                <c:pt idx="0">
                  <c:v>91.68310322156475</c:v>
                </c:pt>
                <c:pt idx="1">
                  <c:v>97.567389875082171</c:v>
                </c:pt>
                <c:pt idx="2">
                  <c:v>93.425378040761544</c:v>
                </c:pt>
                <c:pt idx="3">
                  <c:v>69.888231426692258</c:v>
                </c:pt>
                <c:pt idx="4">
                  <c:v>74.687705456936158</c:v>
                </c:pt>
                <c:pt idx="5">
                  <c:v>81.4595660749507</c:v>
                </c:pt>
                <c:pt idx="6">
                  <c:v>81.959237343852678</c:v>
                </c:pt>
                <c:pt idx="7">
                  <c:v>79.355687047993655</c:v>
                </c:pt>
                <c:pt idx="8">
                  <c:v>95.595003287311627</c:v>
                </c:pt>
                <c:pt idx="9">
                  <c:v>97.172912557526217</c:v>
                </c:pt>
                <c:pt idx="10">
                  <c:v>95.069033530571858</c:v>
                </c:pt>
                <c:pt idx="11">
                  <c:v>88.297172912557258</c:v>
                </c:pt>
                <c:pt idx="12">
                  <c:v>79.158448389217611</c:v>
                </c:pt>
                <c:pt idx="13">
                  <c:v>44.641683103221055</c:v>
                </c:pt>
                <c:pt idx="14">
                  <c:v>71.630506245890857</c:v>
                </c:pt>
                <c:pt idx="15">
                  <c:v>78.238001314923224</c:v>
                </c:pt>
                <c:pt idx="16">
                  <c:v>87.771203155818597</c:v>
                </c:pt>
                <c:pt idx="17">
                  <c:v>91.781722550953319</c:v>
                </c:pt>
                <c:pt idx="18">
                  <c:v>42.735042735042732</c:v>
                </c:pt>
                <c:pt idx="19">
                  <c:v>67.915844838921558</c:v>
                </c:pt>
                <c:pt idx="20">
                  <c:v>41.420118343195895</c:v>
                </c:pt>
                <c:pt idx="21">
                  <c:v>65.614727153187857</c:v>
                </c:pt>
                <c:pt idx="22">
                  <c:v>42.011834319526344</c:v>
                </c:pt>
                <c:pt idx="23">
                  <c:v>70.693622616699358</c:v>
                </c:pt>
                <c:pt idx="24">
                  <c:v>97.435897435897431</c:v>
                </c:pt>
                <c:pt idx="25">
                  <c:v>72.605741836508997</c:v>
                </c:pt>
                <c:pt idx="26">
                  <c:v>94.214332675871134</c:v>
                </c:pt>
                <c:pt idx="27">
                  <c:v>73.197457812842359</c:v>
                </c:pt>
                <c:pt idx="28">
                  <c:v>81.59105851413544</c:v>
                </c:pt>
                <c:pt idx="29">
                  <c:v>61.932938856016008</c:v>
                </c:pt>
                <c:pt idx="30">
                  <c:v>65.439403900943361</c:v>
                </c:pt>
                <c:pt idx="31">
                  <c:v>46.96471619548543</c:v>
                </c:pt>
                <c:pt idx="32">
                  <c:v>62.228796844182263</c:v>
                </c:pt>
                <c:pt idx="33">
                  <c:v>64.858645627876399</c:v>
                </c:pt>
                <c:pt idx="34">
                  <c:v>99.342537804076258</c:v>
                </c:pt>
                <c:pt idx="35">
                  <c:v>89.875082182772914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226C-464A-9FFE-E5B4A4604691}"/>
            </c:ext>
          </c:extLst>
        </c:ser>
        <c:ser>
          <c:idx val="4"/>
          <c:order val="4"/>
          <c:tx>
            <c:strRef>
              <c:f>'Выполнение заданий по группам'!$F$3</c:f>
              <c:strCache>
                <c:ptCount val="1"/>
                <c:pt idx="0">
                  <c:v>группа            81-100 т.б.</c:v>
                </c:pt>
              </c:strCache>
            </c:strRef>
          </c:tx>
          <c:spPr>
            <a:ln w="38100" cap="rnd">
              <a:solidFill>
                <a:schemeClr val="accent5"/>
              </a:solidFill>
              <a:prstDash val="sysDot"/>
              <a:round/>
            </a:ln>
            <a:effectLst/>
          </c:spPr>
          <c:marker>
            <c:symbol val="none"/>
          </c:marker>
          <c:cat>
            <c:strRef>
              <c:f>'Выполнение заданий по группам'!$A$4:$A$39</c:f>
              <c:strCache>
                <c:ptCount val="36"/>
                <c:pt idx="0">
                  <c:v>№1</c:v>
                </c:pt>
                <c:pt idx="1">
                  <c:v>№2</c:v>
                </c:pt>
                <c:pt idx="2">
                  <c:v>№3</c:v>
                </c:pt>
                <c:pt idx="3">
                  <c:v>№4</c:v>
                </c:pt>
                <c:pt idx="4">
                  <c:v>№5</c:v>
                </c:pt>
                <c:pt idx="5">
                  <c:v>№6</c:v>
                </c:pt>
                <c:pt idx="6">
                  <c:v>№7</c:v>
                </c:pt>
                <c:pt idx="7">
                  <c:v>№8</c:v>
                </c:pt>
                <c:pt idx="8">
                  <c:v>№9</c:v>
                </c:pt>
                <c:pt idx="9">
                  <c:v>№10</c:v>
                </c:pt>
                <c:pt idx="10">
                  <c:v>№11</c:v>
                </c:pt>
                <c:pt idx="11">
                  <c:v>№12</c:v>
                </c:pt>
                <c:pt idx="12">
                  <c:v>№13</c:v>
                </c:pt>
                <c:pt idx="13">
                  <c:v>№14</c:v>
                </c:pt>
                <c:pt idx="14">
                  <c:v>№15</c:v>
                </c:pt>
                <c:pt idx="15">
                  <c:v>№16</c:v>
                </c:pt>
                <c:pt idx="16">
                  <c:v>№17</c:v>
                </c:pt>
                <c:pt idx="17">
                  <c:v>№18</c:v>
                </c:pt>
                <c:pt idx="18">
                  <c:v>№19</c:v>
                </c:pt>
                <c:pt idx="19">
                  <c:v>№20</c:v>
                </c:pt>
                <c:pt idx="20">
                  <c:v>№21</c:v>
                </c:pt>
                <c:pt idx="21">
                  <c:v>№22</c:v>
                </c:pt>
                <c:pt idx="22">
                  <c:v>№23</c:v>
                </c:pt>
                <c:pt idx="23">
                  <c:v>№24</c:v>
                </c:pt>
                <c:pt idx="24">
                  <c:v>№25</c:v>
                </c:pt>
                <c:pt idx="25">
                  <c:v>№26</c:v>
                </c:pt>
                <c:pt idx="26">
                  <c:v>№27</c:v>
                </c:pt>
                <c:pt idx="27">
                  <c:v>№28</c:v>
                </c:pt>
                <c:pt idx="28">
                  <c:v>№29</c:v>
                </c:pt>
                <c:pt idx="29">
                  <c:v>№30</c:v>
                </c:pt>
                <c:pt idx="30">
                  <c:v>№31</c:v>
                </c:pt>
                <c:pt idx="31">
                  <c:v>№32</c:v>
                </c:pt>
                <c:pt idx="32">
                  <c:v>№33</c:v>
                </c:pt>
                <c:pt idx="33">
                  <c:v>№34</c:v>
                </c:pt>
                <c:pt idx="34">
                  <c:v>№35</c:v>
                </c:pt>
                <c:pt idx="35">
                  <c:v>№36</c:v>
                </c:pt>
              </c:strCache>
            </c:strRef>
          </c:cat>
          <c:val>
            <c:numRef>
              <c:f>'Выполнение заданий по группам'!$F$4:$F$39</c:f>
              <c:numCache>
                <c:formatCode>0</c:formatCode>
                <c:ptCount val="36"/>
                <c:pt idx="0">
                  <c:v>95.717103409412118</c:v>
                </c:pt>
                <c:pt idx="1">
                  <c:v>100</c:v>
                </c:pt>
                <c:pt idx="2">
                  <c:v>99.100368331137489</c:v>
                </c:pt>
                <c:pt idx="3">
                  <c:v>77.731038307960958</c:v>
                </c:pt>
                <c:pt idx="4">
                  <c:v>83.563445101906638</c:v>
                </c:pt>
                <c:pt idx="5">
                  <c:v>88.719795450564689</c:v>
                </c:pt>
                <c:pt idx="6">
                  <c:v>86.998621614006225</c:v>
                </c:pt>
                <c:pt idx="7">
                  <c:v>87.410677795293196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94.989389220158444</c:v>
                </c:pt>
                <c:pt idx="12">
                  <c:v>87.497588459126931</c:v>
                </c:pt>
                <c:pt idx="13">
                  <c:v>55.168344591421523</c:v>
                </c:pt>
                <c:pt idx="14">
                  <c:v>79.03144585836894</c:v>
                </c:pt>
                <c:pt idx="15">
                  <c:v>86.583995237841378</c:v>
                </c:pt>
                <c:pt idx="16">
                  <c:v>94.674175443405858</c:v>
                </c:pt>
                <c:pt idx="17">
                  <c:v>98.103259641721195</c:v>
                </c:pt>
                <c:pt idx="18">
                  <c:v>53.144903144903161</c:v>
                </c:pt>
                <c:pt idx="19">
                  <c:v>75.559604405758265</c:v>
                </c:pt>
                <c:pt idx="20">
                  <c:v>49.171540517693913</c:v>
                </c:pt>
                <c:pt idx="21">
                  <c:v>75.785273862196888</c:v>
                </c:pt>
                <c:pt idx="22">
                  <c:v>51.516986132370761</c:v>
                </c:pt>
                <c:pt idx="23">
                  <c:v>77.443549318549316</c:v>
                </c:pt>
                <c:pt idx="24">
                  <c:v>100</c:v>
                </c:pt>
                <c:pt idx="25">
                  <c:v>78.600127318076019</c:v>
                </c:pt>
                <c:pt idx="26">
                  <c:v>100.05581447889141</c:v>
                </c:pt>
                <c:pt idx="27">
                  <c:v>79.784320809961841</c:v>
                </c:pt>
                <c:pt idx="28">
                  <c:v>86.829702695087278</c:v>
                </c:pt>
                <c:pt idx="29">
                  <c:v>67.402789518174089</c:v>
                </c:pt>
                <c:pt idx="30">
                  <c:v>72.062461165025269</c:v>
                </c:pt>
                <c:pt idx="31">
                  <c:v>55.234453952402646</c:v>
                </c:pt>
                <c:pt idx="32">
                  <c:v>68.399453976377842</c:v>
                </c:pt>
                <c:pt idx="33">
                  <c:v>70.732524578678422</c:v>
                </c:pt>
                <c:pt idx="34">
                  <c:v>100</c:v>
                </c:pt>
                <c:pt idx="35">
                  <c:v>95.404142519527142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26C-464A-9FFE-E5B4A4604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939520"/>
        <c:axId val="84941056"/>
      </c:lineChart>
      <c:catAx>
        <c:axId val="8493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4941056"/>
        <c:crosses val="autoZero"/>
        <c:auto val="1"/>
        <c:lblAlgn val="ctr"/>
        <c:lblOffset val="100"/>
        <c:noMultiLvlLbl val="0"/>
      </c:catAx>
      <c:valAx>
        <c:axId val="849410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accent5"/>
              </a:solidFill>
              <a:round/>
            </a:ln>
            <a:effectLst/>
          </c:spPr>
        </c:majorGridlines>
        <c:title>
          <c:tx>
            <c:rich>
              <a:bodyPr rot="-5400000" vert="horz"/>
              <a:lstStyle/>
              <a:p>
                <a:pPr>
                  <a:defRPr sz="9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9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Уровень выполнения заданий , %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-60000000" vert="horz"/>
          <a:lstStyle/>
          <a:p>
            <a:pPr>
              <a:defRPr sz="9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4939520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spPr>
        <a:noFill/>
        <a:ln w="25400">
          <a:noFill/>
        </a:ln>
      </c:spPr>
      <c:txPr>
        <a:bodyPr rot="0" vert="horz"/>
        <a:lstStyle/>
        <a:p>
          <a:pPr>
            <a:defRPr sz="11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100" b="1">
                <a:solidFill>
                  <a:sysClr val="windowText" lastClr="000000"/>
                </a:solidFill>
              </a:rPr>
              <a:t>Участие в ЕГЭ ВТГ Ирафского р-на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C19-4AA5-A92A-45DE5988BBFE}"/>
              </c:ext>
            </c:extLst>
          </c:dPt>
          <c:dPt>
            <c:idx val="2"/>
            <c:invertIfNegative val="0"/>
            <c:bubble3D val="0"/>
            <c:spPr>
              <a:pattFill prst="trellis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C19-4AA5-A92A-45DE5988BBFE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C19-4AA5-A92A-45DE5988BBFE}"/>
              </c:ext>
            </c:extLst>
          </c:dPt>
          <c:dPt>
            <c:idx val="5"/>
            <c:invertIfNegative val="0"/>
            <c:bubble3D val="0"/>
            <c:spPr>
              <a:pattFill prst="trellis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C19-4AA5-A92A-45DE5988BBFE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C19-4AA5-A92A-45DE5988BBFE}"/>
              </c:ext>
            </c:extLst>
          </c:dPt>
          <c:dPt>
            <c:idx val="8"/>
            <c:invertIfNegative val="0"/>
            <c:bubble3D val="0"/>
            <c:spPr>
              <a:pattFill prst="trellis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C19-4AA5-A92A-45DE5988BBFE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C19-4AA5-A92A-45DE5988BBFE}"/>
              </c:ext>
            </c:extLst>
          </c:dPt>
          <c:dPt>
            <c:idx val="11"/>
            <c:invertIfNegative val="0"/>
            <c:bubble3D val="0"/>
            <c:spPr>
              <a:pattFill prst="trellis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C19-4AA5-A92A-45DE5988BBFE}"/>
              </c:ext>
            </c:extLst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C19-4AA5-A92A-45DE5988BBFE}"/>
              </c:ext>
            </c:extLst>
          </c:dPt>
          <c:dPt>
            <c:idx val="14"/>
            <c:invertIfNegative val="0"/>
            <c:bubble3D val="0"/>
            <c:spPr>
              <a:pattFill prst="trellis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C19-4AA5-A92A-45DE5988BBFE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C19-4AA5-A92A-45DE5988BBFE}"/>
              </c:ext>
            </c:extLst>
          </c:dPt>
          <c:dPt>
            <c:idx val="17"/>
            <c:invertIfNegative val="0"/>
            <c:bubble3D val="0"/>
            <c:spPr>
              <a:pattFill prst="trellis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C19-4AA5-A92A-45DE5988BBFE}"/>
              </c:ext>
            </c:extLst>
          </c:dPt>
          <c:dPt>
            <c:idx val="2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2C19-4AA5-A92A-45DE5988BBFE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2C19-4AA5-A92A-45DE5988BBFE}"/>
              </c:ext>
            </c:extLst>
          </c:dPt>
          <c:dPt>
            <c:idx val="26"/>
            <c:invertIfNegative val="0"/>
            <c:bubble3D val="0"/>
            <c:spPr>
              <a:pattFill prst="trellis">
                <a:fgClr>
                  <a:srgbClr val="0070C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2C19-4AA5-A92A-45DE5988BBFE}"/>
              </c:ext>
            </c:extLst>
          </c:dPt>
          <c:dPt>
            <c:idx val="2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2C19-4AA5-A92A-45DE5988BBFE}"/>
              </c:ext>
            </c:extLst>
          </c:dPt>
          <c:dPt>
            <c:idx val="29"/>
            <c:invertIfNegative val="0"/>
            <c:bubble3D val="0"/>
            <c:spPr>
              <a:pattFill prst="trellis">
                <a:fgClr>
                  <a:srgbClr val="0070C0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2C19-4AA5-A92A-45DE5988BBFE}"/>
              </c:ext>
            </c:extLst>
          </c:dPt>
          <c:dPt>
            <c:idx val="3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3-2C19-4AA5-A92A-45DE5988BB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'Диаграммы по р-нам'!$C$2:$AI$3</c:f>
              <c:multiLvlStrCache>
                <c:ptCount val="33"/>
                <c:lvl>
                  <c:pt idx="0">
                    <c:v>Регистр.</c:v>
                  </c:pt>
                  <c:pt idx="1">
                    <c:v>Сдавало </c:v>
                  </c:pt>
                  <c:pt idx="2">
                    <c:v>Выше мин.</c:v>
                  </c:pt>
                  <c:pt idx="3">
                    <c:v>Регистр.</c:v>
                  </c:pt>
                  <c:pt idx="4">
                    <c:v>Сдавало </c:v>
                  </c:pt>
                  <c:pt idx="5">
                    <c:v>Выше мин.</c:v>
                  </c:pt>
                  <c:pt idx="6">
                    <c:v>Регистр.</c:v>
                  </c:pt>
                  <c:pt idx="7">
                    <c:v>Сдавало </c:v>
                  </c:pt>
                  <c:pt idx="8">
                    <c:v>Выше мин.</c:v>
                  </c:pt>
                  <c:pt idx="9">
                    <c:v>Регистр.</c:v>
                  </c:pt>
                  <c:pt idx="10">
                    <c:v>Сдавало </c:v>
                  </c:pt>
                  <c:pt idx="11">
                    <c:v>Выше мин.</c:v>
                  </c:pt>
                  <c:pt idx="12">
                    <c:v>Регистр.</c:v>
                  </c:pt>
                  <c:pt idx="13">
                    <c:v>Сдавало </c:v>
                  </c:pt>
                  <c:pt idx="14">
                    <c:v>Выше мин.</c:v>
                  </c:pt>
                  <c:pt idx="15">
                    <c:v>Регистр.</c:v>
                  </c:pt>
                  <c:pt idx="16">
                    <c:v>Сдавало </c:v>
                  </c:pt>
                  <c:pt idx="17">
                    <c:v>Выше мин.</c:v>
                  </c:pt>
                  <c:pt idx="18">
                    <c:v>Регистр.</c:v>
                  </c:pt>
                  <c:pt idx="19">
                    <c:v>Сдавало </c:v>
                  </c:pt>
                  <c:pt idx="20">
                    <c:v>Выше мин.</c:v>
                  </c:pt>
                  <c:pt idx="21">
                    <c:v>Регистр.</c:v>
                  </c:pt>
                  <c:pt idx="22">
                    <c:v>Сдавало </c:v>
                  </c:pt>
                  <c:pt idx="23">
                    <c:v>Выше мин.</c:v>
                  </c:pt>
                  <c:pt idx="24">
                    <c:v>Регистр.</c:v>
                  </c:pt>
                  <c:pt idx="25">
                    <c:v>Сдавало </c:v>
                  </c:pt>
                  <c:pt idx="26">
                    <c:v>Выше мин.</c:v>
                  </c:pt>
                  <c:pt idx="27">
                    <c:v>Регистр.</c:v>
                  </c:pt>
                  <c:pt idx="28">
                    <c:v>Сдавало </c:v>
                  </c:pt>
                  <c:pt idx="29">
                    <c:v>Выше мин.</c:v>
                  </c:pt>
                  <c:pt idx="30">
                    <c:v>Регистр.</c:v>
                  </c:pt>
                  <c:pt idx="31">
                    <c:v>Сдавало </c:v>
                  </c:pt>
                  <c:pt idx="32">
                    <c:v>Выше мин.</c:v>
                  </c:pt>
                </c:lvl>
                <c:lvl>
                  <c:pt idx="0">
                    <c:v>1 – Рус. язык</c:v>
                  </c:pt>
                  <c:pt idx="3">
                    <c:v>2 – Математика проф.</c:v>
                  </c:pt>
                  <c:pt idx="6">
                    <c:v>3 – Физика</c:v>
                  </c:pt>
                  <c:pt idx="9">
                    <c:v>4 – Химия</c:v>
                  </c:pt>
                  <c:pt idx="12">
                    <c:v>6 – Биология</c:v>
                  </c:pt>
                  <c:pt idx="15">
                    <c:v>7 – История</c:v>
                  </c:pt>
                  <c:pt idx="18">
                    <c:v>8 – География</c:v>
                  </c:pt>
                  <c:pt idx="21">
                    <c:v>9 – Англ. язык</c:v>
                  </c:pt>
                  <c:pt idx="24">
                    <c:v>12 – Обществозн.</c:v>
                  </c:pt>
                  <c:pt idx="27">
                    <c:v>18 – Литература</c:v>
                  </c:pt>
                  <c:pt idx="30">
                    <c:v>25 –     Информ. (КЕГЭ)           </c:v>
                  </c:pt>
                </c:lvl>
              </c:multiLvlStrCache>
            </c:multiLvlStrRef>
          </c:cat>
          <c:val>
            <c:numRef>
              <c:f>'Диаграммы по р-нам'!$C$8:$AI$8</c:f>
              <c:numCache>
                <c:formatCode>General</c:formatCode>
                <c:ptCount val="33"/>
                <c:pt idx="0">
                  <c:v>56</c:v>
                </c:pt>
                <c:pt idx="1">
                  <c:v>57</c:v>
                </c:pt>
                <c:pt idx="2">
                  <c:v>55</c:v>
                </c:pt>
                <c:pt idx="3">
                  <c:v>23</c:v>
                </c:pt>
                <c:pt idx="4">
                  <c:v>20</c:v>
                </c:pt>
                <c:pt idx="5">
                  <c:v>17</c:v>
                </c:pt>
                <c:pt idx="6">
                  <c:v>5</c:v>
                </c:pt>
                <c:pt idx="7">
                  <c:v>5</c:v>
                </c:pt>
                <c:pt idx="8">
                  <c:v>4</c:v>
                </c:pt>
                <c:pt idx="9">
                  <c:v>14</c:v>
                </c:pt>
                <c:pt idx="10">
                  <c:v>14</c:v>
                </c:pt>
                <c:pt idx="11">
                  <c:v>5</c:v>
                </c:pt>
                <c:pt idx="12">
                  <c:v>22</c:v>
                </c:pt>
                <c:pt idx="13">
                  <c:v>13</c:v>
                </c:pt>
                <c:pt idx="14">
                  <c:v>10</c:v>
                </c:pt>
                <c:pt idx="15">
                  <c:v>21</c:v>
                </c:pt>
                <c:pt idx="16">
                  <c:v>15</c:v>
                </c:pt>
                <c:pt idx="17">
                  <c:v>11</c:v>
                </c:pt>
                <c:pt idx="18">
                  <c:v>1</c:v>
                </c:pt>
                <c:pt idx="19">
                  <c:v>0</c:v>
                </c:pt>
                <c:pt idx="20">
                  <c:v>0</c:v>
                </c:pt>
                <c:pt idx="21">
                  <c:v>4</c:v>
                </c:pt>
                <c:pt idx="22">
                  <c:v>3</c:v>
                </c:pt>
                <c:pt idx="23">
                  <c:v>3</c:v>
                </c:pt>
                <c:pt idx="24">
                  <c:v>42</c:v>
                </c:pt>
                <c:pt idx="25">
                  <c:v>35</c:v>
                </c:pt>
                <c:pt idx="26">
                  <c:v>19</c:v>
                </c:pt>
                <c:pt idx="27">
                  <c:v>4</c:v>
                </c:pt>
                <c:pt idx="28">
                  <c:v>4</c:v>
                </c:pt>
                <c:pt idx="29">
                  <c:v>4</c:v>
                </c:pt>
                <c:pt idx="30">
                  <c:v>5</c:v>
                </c:pt>
                <c:pt idx="31">
                  <c:v>2</c:v>
                </c:pt>
                <c:pt idx="3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4-2C19-4AA5-A92A-45DE5988BB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2"/>
        <c:overlap val="-27"/>
        <c:axId val="97078656"/>
        <c:axId val="97080448"/>
      </c:barChart>
      <c:catAx>
        <c:axId val="9707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080448"/>
        <c:crosses val="autoZero"/>
        <c:auto val="1"/>
        <c:lblAlgn val="ctr"/>
        <c:lblOffset val="100"/>
        <c:noMultiLvlLbl val="0"/>
      </c:catAx>
      <c:valAx>
        <c:axId val="9708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07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11.11.2021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66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11.11.2021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87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11.11.2021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0461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11.11.2021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2193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11.11.2021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0437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11.11.2021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025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11.11.2021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406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11.11.2021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472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11.11.2021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51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11.11.2021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605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11.11.2021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723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11.11.2021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13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11.11.2021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075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11.11.2021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81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11.11.2021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19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11.11.2021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9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A5EAC-3DEB-4B63-9CF0-A4BCEB62A77D}" type="datetimeFigureOut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11.11.2021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61E231-1427-4989-AB27-4CBC079DB9E2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55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6883" y="2850524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  государственной итоговой аттестации  2022 г.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217" y="346384"/>
            <a:ext cx="8950817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Министерство образования и науки РСО-Алания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Государственное бюджетное учреждение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«Республиканский центр оценки качества образования»</a:t>
            </a:r>
            <a:b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FCBEF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>
          <a:xfrm>
            <a:off x="5088787" y="5705475"/>
            <a:ext cx="3887788" cy="11525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Директор ГБУ РЦОКО </a:t>
            </a:r>
          </a:p>
          <a:p>
            <a:pPr marL="342900" marR="0" lvl="0" indent="-342900" algn="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FCBEF"/>
              </a:buClr>
              <a:buSzPct val="80000"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5FCBE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Тотоева Н.И.</a:t>
            </a:r>
          </a:p>
        </p:txBody>
      </p:sp>
    </p:spTree>
    <p:extLst>
      <p:ext uri="{BB962C8B-B14F-4D97-AF65-F5344CB8AC3E}">
        <p14:creationId xmlns:p14="http://schemas.microsoft.com/office/powerpoint/2010/main" val="320972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719"/>
            <a:ext cx="5821251" cy="35230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174" y="96719"/>
            <a:ext cx="5196570" cy="35301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998" y="3425256"/>
            <a:ext cx="4905819" cy="342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1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4879" y="307951"/>
            <a:ext cx="8625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F75B5"/>
                </a:solidFill>
                <a:latin typeface="Times New Roman" panose="02020603050405020304" pitchFamily="18" charset="0"/>
              </a:rPr>
              <a:t>Без </a:t>
            </a:r>
            <a:r>
              <a:rPr lang="ru-RU" sz="2400" b="1" dirty="0" smtClean="0">
                <a:solidFill>
                  <a:srgbClr val="2F75B5"/>
                </a:solidFill>
                <a:latin typeface="Times New Roman" panose="02020603050405020304" pitchFamily="18" charset="0"/>
              </a:rPr>
              <a:t>аттестата по итогам основного периода </a:t>
            </a:r>
            <a:r>
              <a:rPr lang="ru-RU" sz="2400" b="1" dirty="0">
                <a:solidFill>
                  <a:srgbClr val="2F75B5"/>
                </a:solidFill>
                <a:latin typeface="Times New Roman" panose="02020603050405020304" pitchFamily="18" charset="0"/>
              </a:rPr>
              <a:t>ГИА-9  2021 г.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13" y="769616"/>
            <a:ext cx="9210004" cy="595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4879" y="307951"/>
            <a:ext cx="9952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F75B5"/>
                </a:solidFill>
                <a:latin typeface="Times New Roman" panose="02020603050405020304" pitchFamily="18" charset="0"/>
              </a:rPr>
              <a:t>Без </a:t>
            </a:r>
            <a:r>
              <a:rPr lang="ru-RU" sz="2400" b="1" dirty="0" smtClean="0">
                <a:solidFill>
                  <a:srgbClr val="2F75B5"/>
                </a:solidFill>
                <a:latin typeface="Times New Roman" panose="02020603050405020304" pitchFamily="18" charset="0"/>
              </a:rPr>
              <a:t>аттестата по итогам сентябрьского  периода </a:t>
            </a:r>
            <a:r>
              <a:rPr lang="ru-RU" sz="2400" b="1" dirty="0">
                <a:solidFill>
                  <a:srgbClr val="2F75B5"/>
                </a:solidFill>
                <a:latin typeface="Times New Roman" panose="02020603050405020304" pitchFamily="18" charset="0"/>
              </a:rPr>
              <a:t>ГИА-9  2021 г.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0850" y="769616"/>
            <a:ext cx="9436948" cy="588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4879" y="307951"/>
            <a:ext cx="86256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F75B5"/>
                </a:solidFill>
                <a:latin typeface="Times New Roman" panose="02020603050405020304" pitchFamily="18" charset="0"/>
              </a:rPr>
              <a:t>Без </a:t>
            </a:r>
            <a:r>
              <a:rPr lang="ru-RU" sz="2400" b="1" dirty="0" smtClean="0">
                <a:solidFill>
                  <a:srgbClr val="2F75B5"/>
                </a:solidFill>
                <a:latin typeface="Times New Roman" panose="02020603050405020304" pitchFamily="18" charset="0"/>
              </a:rPr>
              <a:t>аттестата по итогам основного периода ГИА-11 </a:t>
            </a:r>
            <a:r>
              <a:rPr lang="ru-RU" sz="2400" b="1" dirty="0">
                <a:solidFill>
                  <a:srgbClr val="2F75B5"/>
                </a:solidFill>
                <a:latin typeface="Times New Roman" panose="02020603050405020304" pitchFamily="18" charset="0"/>
              </a:rPr>
              <a:t>2021 г.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71" y="1429640"/>
            <a:ext cx="11591412" cy="444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4879" y="307951"/>
            <a:ext cx="9204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2F75B5"/>
                </a:solidFill>
                <a:latin typeface="Times New Roman" panose="02020603050405020304" pitchFamily="18" charset="0"/>
              </a:rPr>
              <a:t>Без </a:t>
            </a:r>
            <a:r>
              <a:rPr lang="ru-RU" sz="2400" b="1" dirty="0" smtClean="0">
                <a:solidFill>
                  <a:srgbClr val="2F75B5"/>
                </a:solidFill>
                <a:latin typeface="Times New Roman" panose="02020603050405020304" pitchFamily="18" charset="0"/>
              </a:rPr>
              <a:t>аттестата по итогам сентябрьского периода ГИА-11 2021 </a:t>
            </a:r>
            <a:r>
              <a:rPr lang="ru-RU" sz="2400" b="1" dirty="0">
                <a:solidFill>
                  <a:srgbClr val="2F75B5"/>
                </a:solidFill>
                <a:latin typeface="Times New Roman" panose="02020603050405020304" pitchFamily="18" charset="0"/>
              </a:rPr>
              <a:t>г.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15" y="1081910"/>
            <a:ext cx="11617362" cy="46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0406" y="108225"/>
            <a:ext cx="109126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F75B5"/>
                </a:solidFill>
                <a:latin typeface="Times New Roman" panose="02020603050405020304" pitchFamily="18" charset="0"/>
              </a:rPr>
              <a:t>Ранжирование  общеобразовательных организаций  РСО-Алания по интегральным показателям качества подготовки выпускников по результатам ЕГЭ 2021 г.</a:t>
            </a:r>
            <a:r>
              <a:rPr lang="ru-RU" sz="2400" dirty="0"/>
              <a:t>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549036"/>
              </p:ext>
            </p:extLst>
          </p:nvPr>
        </p:nvGraphicFramePr>
        <p:xfrm>
          <a:off x="7100047" y="1367765"/>
          <a:ext cx="3590364" cy="52469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0364">
                  <a:extLst>
                    <a:ext uri="{9D8B030D-6E8A-4147-A177-3AD203B41FA5}">
                      <a16:colId xmlns:a16="http://schemas.microsoft.com/office/drawing/2014/main" xmlns="" val="1158893171"/>
                    </a:ext>
                  </a:extLst>
                </a:gridCol>
              </a:tblGrid>
              <a:tr h="3493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</a:rPr>
                        <a:t>Начальное ранжирование ОО осуществлялось по убыванию суммы долей участников, набравшим по 3-м предметам баллы в интервале </a:t>
                      </a:r>
                      <a:r>
                        <a:rPr lang="ru-RU" sz="1800" u="none" strike="noStrike" dirty="0" smtClean="0">
                          <a:effectLst/>
                        </a:rPr>
                        <a:t>221-300.</a:t>
                      </a:r>
                    </a:p>
                    <a:p>
                      <a:pPr algn="ctr" fontAlgn="ctr"/>
                      <a:endParaRPr lang="ru-RU" sz="18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</a:rPr>
                        <a:t>Дальнейшее </a:t>
                      </a:r>
                      <a:r>
                        <a:rPr lang="ru-RU" sz="1800" u="none" strike="noStrike" dirty="0">
                          <a:effectLst/>
                        </a:rPr>
                        <a:t>ранжирование ОО, поскольку сумма долей в указанном интервале равна 0,  произведено по убыванию доли в интервале 161-220 баллов (52 ОО</a:t>
                      </a:r>
                      <a:r>
                        <a:rPr lang="ru-RU" sz="1800" u="none" strike="noStrike" dirty="0" smtClean="0">
                          <a:effectLst/>
                        </a:rPr>
                        <a:t>).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02913629"/>
                  </a:ext>
                </a:extLst>
              </a:tr>
              <a:tr h="17530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</a:rPr>
                        <a:t>В ранжировании по шаблону ФИПИ учитывались только участники, показавшие результаты выше пороговых по 3 предметам , поэтому в перечне не все ОО района </a:t>
                      </a:r>
                      <a:r>
                        <a:rPr lang="ru-RU" sz="1800" u="none" strike="noStrike" dirty="0" smtClean="0">
                          <a:effectLst/>
                        </a:rPr>
                        <a:t>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973943884"/>
                  </a:ext>
                </a:extLst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91" y="1308554"/>
            <a:ext cx="6318123" cy="537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1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83" y="208988"/>
            <a:ext cx="5488317" cy="34837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700" y="1056299"/>
            <a:ext cx="6207496" cy="5481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35560" y="3728790"/>
          <a:ext cx="7859216" cy="3129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35560" y="836713"/>
          <a:ext cx="7992888" cy="2612253"/>
        </p:xfrm>
        <a:graphic>
          <a:graphicData uri="http://schemas.openxmlformats.org/drawingml/2006/table">
            <a:tbl>
              <a:tblPr/>
              <a:tblGrid>
                <a:gridCol w="567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6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16024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№ задания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Проверяемые элементы содержания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Уровень сложности задания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 Уровень выполнения задания, %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5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ЕГЭ 2016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Средний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Группа      &lt; мин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Группа     24 -60 т.б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Группа   61-80 т.б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Группа   81-100 т.б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50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Информационная обработка письменных текстов различных стилей и жанров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87,1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84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92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96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Средства связи предложений в тексте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80,4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94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89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98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100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34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Лексическое значение слова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84,9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85</a:t>
                      </a:r>
                      <a:endParaRPr lang="ru-RU" sz="120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31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74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93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99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6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Орфоэпические нормы (постановка ударения)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79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64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19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51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70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+mn-cs"/>
                        </a:rPr>
                        <a:t>78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524000" y="260649"/>
            <a:ext cx="9144000" cy="85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25392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Анализ выполнения заданий КИМ ЕГЭ по русскому языку по группам участников с кратким ответом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65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223295"/>
              </p:ext>
            </p:extLst>
          </p:nvPr>
        </p:nvGraphicFramePr>
        <p:xfrm>
          <a:off x="3245475" y="153572"/>
          <a:ext cx="5138671" cy="6704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Лист" r:id="rId3" imgW="7572381" imgH="11725375" progId="Excel.Sheet.12">
                  <p:embed/>
                </p:oleObj>
              </mc:Choice>
              <mc:Fallback>
                <p:oleObj name="Лист" r:id="rId3" imgW="7572381" imgH="117253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45475" y="153572"/>
                        <a:ext cx="5138671" cy="6704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05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482" y="153702"/>
            <a:ext cx="9922933" cy="1428913"/>
          </a:xfrm>
        </p:spPr>
        <p:txBody>
          <a:bodyPr/>
          <a:lstStyle/>
          <a:p>
            <a:pPr algn="ctr"/>
            <a:r>
              <a:rPr lang="ru-RU" sz="4000" dirty="0" smtClean="0"/>
              <a:t>Содержательный анализ результатов ГИА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999" y="2165114"/>
            <a:ext cx="4765078" cy="3771438"/>
          </a:xfrm>
          <a:prstGeom prst="rect">
            <a:avLst/>
          </a:prstGeom>
          <a:solidFill>
            <a:srgbClr val="FFFF00"/>
          </a:solidFill>
          <a:ln w="38100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735" y="2165114"/>
            <a:ext cx="4974169" cy="3771438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94557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673" y="152399"/>
            <a:ext cx="10503284" cy="13208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Нарушения, выявленные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 ППЭ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ЕГЭ в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2021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673" y="812799"/>
            <a:ext cx="1145770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 2021 году зафиксировано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329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случаев нарушений (подтвержденных), выявленных в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пунктах. В 2020 г.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123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Виды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нарушений, допущенных участниками ГИА и должностными лицами, обеспечивающими проведение государственной итоговой аттестации:</a:t>
            </a:r>
          </a:p>
          <a:p>
            <a:pPr marL="0" marR="0" lvl="0" indent="18034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использование средств связи (фото- аудио- видео- аппаратура)–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98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18034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размещение КИМ в сети Интернет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18034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наличие письменных заметок (шпаргалок)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18034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разговоры между участниками ГИА 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</a:t>
            </a:r>
          </a:p>
          <a:p>
            <a:pPr marL="0" marR="0" lvl="0" indent="18034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организаторами в аудитории не проверяется комплект экзаменационных материалов перед выходом участников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ГИА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–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129;</a:t>
            </a:r>
          </a:p>
          <a:p>
            <a:pPr marL="0" marR="0" lvl="0" indent="18034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прочие -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56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(увеличение времени продолжительности экзамена, плохой обзор камеры, не видно станцию печати, разговоры между организаторами и т.д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.).</a:t>
            </a:r>
          </a:p>
          <a:p>
            <a:pPr marL="0" marR="0" lvl="0" indent="18034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За нарушение порядка проведения ГИА (попытки использования средств связи (фото- аудио- видео- аппаратура), письменных заметок, в том числе записей на руках аннулированы результаты экзаменов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126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участникам, из них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с правом пересдачи.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Возбуждено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118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дел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 административных правонарушениях и направлены в суд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отношении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участников ГИА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08548" y="1362098"/>
            <a:ext cx="3866291" cy="5399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78" y="318349"/>
            <a:ext cx="6991282" cy="406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26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7142" y="2277950"/>
            <a:ext cx="8613308" cy="1373070"/>
          </a:xfrm>
        </p:spPr>
        <p:txBody>
          <a:bodyPr/>
          <a:lstStyle/>
          <a:p>
            <a:pPr algn="ctr"/>
            <a:r>
              <a:rPr lang="ru-RU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Информационная работа с выпускниками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321" y="4394039"/>
            <a:ext cx="9802027" cy="1848819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приёма в вузы на 2022 год будут опубликованы на официальных сайтах вузов </a:t>
            </a:r>
            <a:r>
              <a:rPr lang="ru-RU" sz="4400" b="1" i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ноября 2021 </a:t>
            </a:r>
            <a:r>
              <a:rPr lang="ru-RU" sz="3600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endParaRPr lang="ru-RU" sz="36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765176" cy="534440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979" y="866093"/>
            <a:ext cx="3509603" cy="51910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2386" y="3305175"/>
            <a:ext cx="38195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2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208" y="463916"/>
            <a:ext cx="4975806" cy="61911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60" y="463916"/>
            <a:ext cx="4204483" cy="634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8296" y="2784"/>
            <a:ext cx="11441085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Минимальное количество баллов ЕГЭ при приеме на обучение в вузы РСО-Алания </a:t>
            </a:r>
            <a:r>
              <a:rPr kumimoji="0" lang="ru-RU" sz="3600" b="1" i="1" u="sng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год </a:t>
            </a:r>
            <a:endParaRPr kumimoji="0" lang="ru-RU" sz="3600" b="0" i="1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57942" y="1043069"/>
          <a:ext cx="4162294" cy="4432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9196">
                  <a:extLst>
                    <a:ext uri="{9D8B030D-6E8A-4147-A177-3AD203B41FA5}">
                      <a16:colId xmlns:a16="http://schemas.microsoft.com/office/drawing/2014/main" xmlns="" val="64094262"/>
                    </a:ext>
                  </a:extLst>
                </a:gridCol>
                <a:gridCol w="2103098">
                  <a:extLst>
                    <a:ext uri="{9D8B030D-6E8A-4147-A177-3AD203B41FA5}">
                      <a16:colId xmlns:a16="http://schemas.microsoft.com/office/drawing/2014/main" xmlns="" val="3258394273"/>
                    </a:ext>
                  </a:extLst>
                </a:gridCol>
              </a:tblGrid>
              <a:tr h="63646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СОГУ</a:t>
                      </a:r>
                      <a:endParaRPr lang="ru-RU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8759" marR="8759" marT="8759" marB="8759" anchor="ctr"/>
                </a:tc>
                <a:extLst>
                  <a:ext uri="{0D108BD9-81ED-4DB2-BD59-A6C34878D82A}">
                    <a16:rowId xmlns:a16="http://schemas.microsoft.com/office/drawing/2014/main" xmlns="" val="3445008747"/>
                  </a:ext>
                </a:extLst>
              </a:tr>
              <a:tr h="327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extLst>
                  <a:ext uri="{0D108BD9-81ED-4DB2-BD59-A6C34878D82A}">
                    <a16:rowId xmlns:a16="http://schemas.microsoft.com/office/drawing/2014/main" xmlns="" val="885376396"/>
                  </a:ext>
                </a:extLst>
              </a:tr>
              <a:tr h="327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extLst>
                  <a:ext uri="{0D108BD9-81ED-4DB2-BD59-A6C34878D82A}">
                    <a16:rowId xmlns:a16="http://schemas.microsoft.com/office/drawing/2014/main" xmlns="" val="2509169436"/>
                  </a:ext>
                </a:extLst>
              </a:tr>
              <a:tr h="327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extLst>
                  <a:ext uri="{0D108BD9-81ED-4DB2-BD59-A6C34878D82A}">
                    <a16:rowId xmlns:a16="http://schemas.microsoft.com/office/drawing/2014/main" xmlns="" val="189420317"/>
                  </a:ext>
                </a:extLst>
              </a:tr>
              <a:tr h="327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extLst>
                  <a:ext uri="{0D108BD9-81ED-4DB2-BD59-A6C34878D82A}">
                    <a16:rowId xmlns:a16="http://schemas.microsoft.com/office/drawing/2014/main" xmlns="" val="3714619033"/>
                  </a:ext>
                </a:extLst>
              </a:tr>
              <a:tr h="327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extLst>
                  <a:ext uri="{0D108BD9-81ED-4DB2-BD59-A6C34878D82A}">
                    <a16:rowId xmlns:a16="http://schemas.microsoft.com/office/drawing/2014/main" xmlns="" val="151169333"/>
                  </a:ext>
                </a:extLst>
              </a:tr>
              <a:tr h="439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ИКТ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extLst>
                  <a:ext uri="{0D108BD9-81ED-4DB2-BD59-A6C34878D82A}">
                    <a16:rowId xmlns:a16="http://schemas.microsoft.com/office/drawing/2014/main" xmlns="" val="3388443271"/>
                  </a:ext>
                </a:extLst>
              </a:tr>
              <a:tr h="408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extLst>
                  <a:ext uri="{0D108BD9-81ED-4DB2-BD59-A6C34878D82A}">
                    <a16:rowId xmlns:a16="http://schemas.microsoft.com/office/drawing/2014/main" xmlns="" val="417048917"/>
                  </a:ext>
                </a:extLst>
              </a:tr>
              <a:tr h="327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Литература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extLst>
                  <a:ext uri="{0D108BD9-81ED-4DB2-BD59-A6C34878D82A}">
                    <a16:rowId xmlns:a16="http://schemas.microsoft.com/office/drawing/2014/main" xmlns="" val="1979991989"/>
                  </a:ext>
                </a:extLst>
              </a:tr>
              <a:tr h="327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extLst>
                  <a:ext uri="{0D108BD9-81ED-4DB2-BD59-A6C34878D82A}">
                    <a16:rowId xmlns:a16="http://schemas.microsoft.com/office/drawing/2014/main" xmlns="" val="185285528"/>
                  </a:ext>
                </a:extLst>
              </a:tr>
              <a:tr h="327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extLst>
                  <a:ext uri="{0D108BD9-81ED-4DB2-BD59-A6C34878D82A}">
                    <a16:rowId xmlns:a16="http://schemas.microsoft.com/office/drawing/2014/main" xmlns="" val="965486386"/>
                  </a:ext>
                </a:extLst>
              </a:tr>
              <a:tr h="327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8759" marR="8759" marT="8759" marB="8759" anchor="ctr"/>
                </a:tc>
                <a:extLst>
                  <a:ext uri="{0D108BD9-81ED-4DB2-BD59-A6C34878D82A}">
                    <a16:rowId xmlns:a16="http://schemas.microsoft.com/office/drawing/2014/main" xmlns="" val="1443981642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532818" y="1043070"/>
          <a:ext cx="3738346" cy="4841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7143">
                  <a:extLst>
                    <a:ext uri="{9D8B030D-6E8A-4147-A177-3AD203B41FA5}">
                      <a16:colId xmlns:a16="http://schemas.microsoft.com/office/drawing/2014/main" xmlns="" val="2623306721"/>
                    </a:ext>
                  </a:extLst>
                </a:gridCol>
                <a:gridCol w="277544">
                  <a:extLst>
                    <a:ext uri="{9D8B030D-6E8A-4147-A177-3AD203B41FA5}">
                      <a16:colId xmlns:a16="http://schemas.microsoft.com/office/drawing/2014/main" xmlns="" val="607846906"/>
                    </a:ext>
                  </a:extLst>
                </a:gridCol>
                <a:gridCol w="1213659">
                  <a:extLst>
                    <a:ext uri="{9D8B030D-6E8A-4147-A177-3AD203B41FA5}">
                      <a16:colId xmlns:a16="http://schemas.microsoft.com/office/drawing/2014/main" xmlns="" val="532230432"/>
                    </a:ext>
                  </a:extLst>
                </a:gridCol>
              </a:tblGrid>
              <a:tr h="612187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СКГМИ (ГТУ)</a:t>
                      </a:r>
                      <a:endParaRPr lang="ru-RU" sz="36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1120048"/>
                  </a:ext>
                </a:extLst>
              </a:tr>
              <a:tr h="29181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344288"/>
                  </a:ext>
                </a:extLst>
              </a:tr>
              <a:tr h="29181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2284445"/>
                  </a:ext>
                </a:extLst>
              </a:tr>
              <a:tr h="29181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74864126"/>
                  </a:ext>
                </a:extLst>
              </a:tr>
              <a:tr h="29181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02006126"/>
                  </a:ext>
                </a:extLst>
              </a:tr>
              <a:tr h="29181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02329897"/>
                  </a:ext>
                </a:extLst>
              </a:tr>
              <a:tr h="34366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ИКТ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0806127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Литература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8244289"/>
                  </a:ext>
                </a:extLst>
              </a:tr>
              <a:tr h="291815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0135500"/>
                  </a:ext>
                </a:extLst>
              </a:tr>
              <a:tr h="320441">
                <a:tc grid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 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25441966"/>
                  </a:ext>
                </a:extLst>
              </a:tr>
              <a:tr h="337214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На спец. «Архитектура»</a:t>
                      </a:r>
                      <a:endParaRPr lang="ru-RU" sz="16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5583281"/>
                  </a:ext>
                </a:extLst>
              </a:tr>
              <a:tr h="2918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Рисунок 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</a:t>
                      </a:r>
                      <a:endParaRPr lang="ru-RU" sz="18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9841574"/>
                  </a:ext>
                </a:extLst>
              </a:tr>
              <a:tr h="2918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Композиция 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</a:t>
                      </a:r>
                      <a:endParaRPr lang="ru-RU" sz="18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2004942"/>
                  </a:ext>
                </a:extLst>
              </a:tr>
              <a:tr h="2918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Черчение 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</a:t>
                      </a:r>
                      <a:endParaRPr lang="ru-RU" sz="18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4140408"/>
                  </a:ext>
                </a:extLst>
              </a:tr>
              <a:tr h="2918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Живопись </a:t>
                      </a:r>
                      <a:endParaRPr lang="ru-RU" sz="1800" b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</a:t>
                      </a:r>
                      <a:endParaRPr lang="ru-RU" sz="1800" b="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1356621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/>
          </p:nvPr>
        </p:nvGraphicFramePr>
        <p:xfrm>
          <a:off x="8483746" y="1043070"/>
          <a:ext cx="3586334" cy="41723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9301">
                  <a:extLst>
                    <a:ext uri="{9D8B030D-6E8A-4147-A177-3AD203B41FA5}">
                      <a16:colId xmlns:a16="http://schemas.microsoft.com/office/drawing/2014/main" xmlns="" val="3361467541"/>
                    </a:ext>
                  </a:extLst>
                </a:gridCol>
                <a:gridCol w="1197033">
                  <a:extLst>
                    <a:ext uri="{9D8B030D-6E8A-4147-A177-3AD203B41FA5}">
                      <a16:colId xmlns:a16="http://schemas.microsoft.com/office/drawing/2014/main" xmlns="" val="3848906995"/>
                    </a:ext>
                  </a:extLst>
                </a:gridCol>
              </a:tblGrid>
              <a:tr h="41242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СОГМА</a:t>
                      </a:r>
                      <a:endParaRPr lang="ru-RU" sz="36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525092"/>
                  </a:ext>
                </a:extLst>
              </a:tr>
              <a:tr h="412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80468618"/>
                  </a:ext>
                </a:extLst>
              </a:tr>
              <a:tr h="412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79707034"/>
                  </a:ext>
                </a:extLst>
              </a:tr>
              <a:tr h="412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85182240"/>
                  </a:ext>
                </a:extLst>
              </a:tr>
              <a:tr h="20621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Дополнительное вступительное испытание профессиональной направленности </a:t>
                      </a:r>
                      <a:r>
                        <a:rPr lang="ru-RU" sz="1800" i="1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/на специальности Лечебное </a:t>
                      </a:r>
                      <a:r>
                        <a:rPr lang="ru-RU" sz="1800" i="1" dirty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дело, Педиатрия/  </a:t>
                      </a:r>
                      <a:endParaRPr lang="ru-RU" sz="1800" i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2960369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5738490"/>
            <a:ext cx="4691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E83C3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ГГАУ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шкале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Рособрнадзора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38950" y="6516232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4047994" y="478733"/>
          <a:ext cx="7843969" cy="4938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3969">
                  <a:extLst>
                    <a:ext uri="{9D8B030D-6E8A-4147-A177-3AD203B41FA5}">
                      <a16:colId xmlns:a16="http://schemas.microsoft.com/office/drawing/2014/main" xmlns="" val="3043256034"/>
                    </a:ext>
                  </a:extLst>
                </a:gridCol>
              </a:tblGrid>
              <a:tr h="49385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(приказ </a:t>
                      </a:r>
                      <a:r>
                        <a:rPr lang="ru-RU" sz="1600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Минобрнауки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России от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августа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 г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№713 </a:t>
                      </a: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</a:t>
                      </a:r>
                      <a:r>
                        <a:rPr lang="ru-RU" sz="1600" b="1" u="sng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2022/2023 уч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60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год): 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114300" marR="114300" marT="0" marB="0" anchor="ctr"/>
                </a:tc>
                <a:extLst>
                  <a:ext uri="{0D108BD9-81ED-4DB2-BD59-A6C34878D82A}">
                    <a16:rowId xmlns:a16="http://schemas.microsoft.com/office/drawing/2014/main" xmlns="" val="15448477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9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16132" y="99751"/>
          <a:ext cx="5079076" cy="33917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1175">
                  <a:extLst>
                    <a:ext uri="{9D8B030D-6E8A-4147-A177-3AD203B41FA5}">
                      <a16:colId xmlns:a16="http://schemas.microsoft.com/office/drawing/2014/main" xmlns="" val="1114576695"/>
                    </a:ext>
                  </a:extLst>
                </a:gridCol>
                <a:gridCol w="2037901">
                  <a:extLst>
                    <a:ext uri="{9D8B030D-6E8A-4147-A177-3AD203B41FA5}">
                      <a16:colId xmlns:a16="http://schemas.microsoft.com/office/drawing/2014/main" xmlns="" val="198791656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СКФУ г.  Ставрополь</a:t>
                      </a:r>
                      <a:endParaRPr lang="ru-RU" sz="2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963177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42940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10519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4632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</a:t>
                      </a: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ИКТ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44/60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47642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Химия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39/60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287544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Биология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55137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География 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39867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791044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47519563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5548370" y="99751"/>
          <a:ext cx="5399491" cy="3209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74401">
                  <a:extLst>
                    <a:ext uri="{9D8B030D-6E8A-4147-A177-3AD203B41FA5}">
                      <a16:colId xmlns:a16="http://schemas.microsoft.com/office/drawing/2014/main" xmlns="" val="2671564119"/>
                    </a:ext>
                  </a:extLst>
                </a:gridCol>
                <a:gridCol w="1025090">
                  <a:extLst>
                    <a:ext uri="{9D8B030D-6E8A-4147-A177-3AD203B41FA5}">
                      <a16:colId xmlns:a16="http://schemas.microsoft.com/office/drawing/2014/main" xmlns="" val="1154956965"/>
                    </a:ext>
                  </a:extLst>
                </a:gridCol>
              </a:tblGrid>
              <a:tr h="464139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МГТУ им. Н.Э. Баумана</a:t>
                      </a:r>
                      <a:endParaRPr lang="ru-RU" sz="2800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82770796"/>
                  </a:ext>
                </a:extLst>
              </a:tr>
              <a:tr h="336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0201744"/>
                  </a:ext>
                </a:extLst>
              </a:tr>
              <a:tr h="336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15807269"/>
                  </a:ext>
                </a:extLst>
              </a:tr>
              <a:tr h="336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159619997"/>
                  </a:ext>
                </a:extLst>
              </a:tr>
              <a:tr h="336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ИКТ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91675605"/>
                  </a:ext>
                </a:extLst>
              </a:tr>
              <a:tr h="336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История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55268658"/>
                  </a:ext>
                </a:extLst>
              </a:tr>
              <a:tr h="3369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67464397"/>
                  </a:ext>
                </a:extLst>
              </a:tr>
              <a:tr h="7234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87436593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5548371" y="3391593"/>
          <a:ext cx="5399490" cy="23375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3306">
                  <a:extLst>
                    <a:ext uri="{9D8B030D-6E8A-4147-A177-3AD203B41FA5}">
                      <a16:colId xmlns:a16="http://schemas.microsoft.com/office/drawing/2014/main" xmlns="" val="511348061"/>
                    </a:ext>
                  </a:extLst>
                </a:gridCol>
                <a:gridCol w="1931435">
                  <a:extLst>
                    <a:ext uri="{9D8B030D-6E8A-4147-A177-3AD203B41FA5}">
                      <a16:colId xmlns:a16="http://schemas.microsoft.com/office/drawing/2014/main" xmlns="" val="1723712536"/>
                    </a:ext>
                  </a:extLst>
                </a:gridCol>
                <a:gridCol w="1324749">
                  <a:extLst>
                    <a:ext uri="{9D8B030D-6E8A-4147-A177-3AD203B41FA5}">
                      <a16:colId xmlns:a16="http://schemas.microsoft.com/office/drawing/2014/main" xmlns="" val="4042777871"/>
                    </a:ext>
                  </a:extLst>
                </a:gridCol>
              </a:tblGrid>
              <a:tr h="55206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800" b="1" dirty="0" smtClean="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НИУ ВШЭ</a:t>
                      </a:r>
                      <a:endParaRPr lang="ru-RU" sz="2800" b="1" dirty="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114300" marT="76200" marB="7620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114300" marT="76200" marB="7620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114300" marT="76200" marB="76200"/>
                </a:tc>
                <a:extLst>
                  <a:ext uri="{0D108BD9-81ED-4DB2-BD59-A6C34878D82A}">
                    <a16:rowId xmlns:a16="http://schemas.microsoft.com/office/drawing/2014/main" xmlns="" val="3265728515"/>
                  </a:ext>
                </a:extLst>
              </a:tr>
              <a:tr h="306726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Мировая экономика</a:t>
                      </a:r>
                      <a:endParaRPr lang="ru-RU" sz="20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1143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114300" marT="76200" marB="76200"/>
                </a:tc>
                <a:extLst>
                  <a:ext uri="{0D108BD9-81ED-4DB2-BD59-A6C34878D82A}">
                    <a16:rowId xmlns:a16="http://schemas.microsoft.com/office/drawing/2014/main" xmlns="" val="3961705878"/>
                  </a:ext>
                </a:extLst>
              </a:tr>
              <a:tr h="3113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обществознание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1143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114300" marT="76200" marB="76200"/>
                </a:tc>
                <a:extLst>
                  <a:ext uri="{0D108BD9-81ED-4DB2-BD59-A6C34878D82A}">
                    <a16:rowId xmlns:a16="http://schemas.microsoft.com/office/drawing/2014/main" xmlns="" val="649044035"/>
                  </a:ext>
                </a:extLst>
              </a:tr>
              <a:tr h="2826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иностранный язык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1143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114300" marT="76200" marB="76200"/>
                </a:tc>
                <a:extLst>
                  <a:ext uri="{0D108BD9-81ED-4DB2-BD59-A6C34878D82A}">
                    <a16:rowId xmlns:a16="http://schemas.microsoft.com/office/drawing/2014/main" xmlns="" val="266676276"/>
                  </a:ext>
                </a:extLst>
              </a:tr>
              <a:tr h="488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1143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114300" marT="76200" marB="76200"/>
                </a:tc>
                <a:extLst>
                  <a:ext uri="{0D108BD9-81ED-4DB2-BD59-A6C34878D82A}">
                    <a16:rowId xmlns:a16="http://schemas.microsoft.com/office/drawing/2014/main" xmlns="" val="393760740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5548371" y="5574281"/>
          <a:ext cx="5399490" cy="12399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9325">
                  <a:extLst>
                    <a:ext uri="{9D8B030D-6E8A-4147-A177-3AD203B41FA5}">
                      <a16:colId xmlns:a16="http://schemas.microsoft.com/office/drawing/2014/main" xmlns="" val="143774200"/>
                    </a:ext>
                  </a:extLst>
                </a:gridCol>
                <a:gridCol w="1936218">
                  <a:extLst>
                    <a:ext uri="{9D8B030D-6E8A-4147-A177-3AD203B41FA5}">
                      <a16:colId xmlns:a16="http://schemas.microsoft.com/office/drawing/2014/main" xmlns="" val="20982074"/>
                    </a:ext>
                  </a:extLst>
                </a:gridCol>
                <a:gridCol w="1333947">
                  <a:extLst>
                    <a:ext uri="{9D8B030D-6E8A-4147-A177-3AD203B41FA5}">
                      <a16:colId xmlns:a16="http://schemas.microsoft.com/office/drawing/2014/main" xmlns="" val="4186777242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Бизнес-информатика</a:t>
                      </a:r>
                      <a:endParaRPr lang="ru-RU" sz="18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6200" marR="114300" marT="76200" marB="7620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математика</a:t>
                      </a:r>
                      <a:endParaRPr lang="ru-RU" sz="14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114300" marT="76200" marB="7620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65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114300" marT="76200" marB="7620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9952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иностранный язык</a:t>
                      </a:r>
                    </a:p>
                  </a:txBody>
                  <a:tcPr marL="76200" marR="1143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76200" marR="114300" marT="76200" marB="76200"/>
                </a:tc>
                <a:extLst>
                  <a:ext uri="{0D108BD9-81ED-4DB2-BD59-A6C34878D82A}">
                    <a16:rowId xmlns:a16="http://schemas.microsoft.com/office/drawing/2014/main" xmlns="" val="24180145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русский язык</a:t>
                      </a:r>
                    </a:p>
                  </a:txBody>
                  <a:tcPr marL="76200" marR="114300" marT="76200" marB="762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960"/>
                        </a:spcBef>
                        <a:spcAft>
                          <a:spcPts val="96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</a:rPr>
                        <a:t>60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76200" marR="114300" marT="76200" marB="76200"/>
                </a:tc>
                <a:extLst>
                  <a:ext uri="{0D108BD9-81ED-4DB2-BD59-A6C34878D82A}">
                    <a16:rowId xmlns:a16="http://schemas.microsoft.com/office/drawing/2014/main" xmlns="" val="3952121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56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4" y="0"/>
            <a:ext cx="100583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 2021 года Порядок приёма в вузы РФ предусматривает возможность вузам устанавливать вступительные испытания по выбору (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Приказ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Минобрнауки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России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от 30. 08.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2019 г. N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666)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 этом поступающие выбирают один предмет из альтернативных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Например: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953491" y="1571106"/>
          <a:ext cx="8661861" cy="5178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3752">
                  <a:extLst>
                    <a:ext uri="{9D8B030D-6E8A-4147-A177-3AD203B41FA5}">
                      <a16:colId xmlns:a16="http://schemas.microsoft.com/office/drawing/2014/main" xmlns="" val="286954130"/>
                    </a:ext>
                  </a:extLst>
                </a:gridCol>
                <a:gridCol w="3818109">
                  <a:extLst>
                    <a:ext uri="{9D8B030D-6E8A-4147-A177-3AD203B41FA5}">
                      <a16:colId xmlns:a16="http://schemas.microsoft.com/office/drawing/2014/main" xmlns="" val="3508889200"/>
                    </a:ext>
                  </a:extLst>
                </a:gridCol>
              </a:tblGrid>
              <a:tr h="63153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СКГМИ            Направления подготовки 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Перечень вступительных испытаний 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16226394"/>
                  </a:ext>
                </a:extLst>
              </a:tr>
              <a:tr h="937305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Электроника и </a:t>
                      </a:r>
                      <a:r>
                        <a:rPr lang="ru-RU" b="1" dirty="0" err="1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наноэлектроника</a:t>
                      </a:r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</a:t>
                      </a:r>
                      <a:endParaRPr lang="ru-RU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 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ИКТ </a:t>
                      </a:r>
                      <a:r>
                        <a:rPr lang="ru-RU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 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Физика</a:t>
                      </a:r>
                      <a:endParaRPr lang="ru-RU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7941821"/>
                  </a:ext>
                </a:extLst>
              </a:tr>
              <a:tr h="902192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Инфокоммуникационные технологии и системы связи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Математика </a:t>
                      </a:r>
                    </a:p>
                    <a:p>
                      <a:r>
                        <a:rPr lang="ru-RU" dirty="0" smtClean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Русский язык </a:t>
                      </a:r>
                    </a:p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Информатика и ИКТ /  Физика</a:t>
                      </a:r>
                      <a:endParaRPr lang="ru-RU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7099442"/>
                  </a:ext>
                </a:extLst>
              </a:tr>
              <a:tr h="1224003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Продукты питания из растительного сырья 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Технология продукции и организация общественного питания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Химия   /   Биология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546000"/>
                  </a:ext>
                </a:extLst>
              </a:tr>
              <a:tr h="1443507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Экономика 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Менеджмент </a:t>
                      </a:r>
                    </a:p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Государственное и муниципальное управление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Математика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Русский язык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Обществознание / История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500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7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5273615"/>
              </p:ext>
            </p:extLst>
          </p:nvPr>
        </p:nvGraphicFramePr>
        <p:xfrm>
          <a:off x="437882" y="378182"/>
          <a:ext cx="10637949" cy="6087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365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70457" y="235084"/>
          <a:ext cx="11114466" cy="2508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39425">
                  <a:extLst>
                    <a:ext uri="{9D8B030D-6E8A-4147-A177-3AD203B41FA5}">
                      <a16:colId xmlns:a16="http://schemas.microsoft.com/office/drawing/2014/main" xmlns="" val="2924987184"/>
                    </a:ext>
                  </a:extLst>
                </a:gridCol>
                <a:gridCol w="1171977">
                  <a:extLst>
                    <a:ext uri="{9D8B030D-6E8A-4147-A177-3AD203B41FA5}">
                      <a16:colId xmlns:a16="http://schemas.microsoft.com/office/drawing/2014/main" xmlns="" val="1759891207"/>
                    </a:ext>
                  </a:extLst>
                </a:gridCol>
                <a:gridCol w="1210614">
                  <a:extLst>
                    <a:ext uri="{9D8B030D-6E8A-4147-A177-3AD203B41FA5}">
                      <a16:colId xmlns:a16="http://schemas.microsoft.com/office/drawing/2014/main" xmlns="" val="1020584646"/>
                    </a:ext>
                  </a:extLst>
                </a:gridCol>
                <a:gridCol w="1004552">
                  <a:extLst>
                    <a:ext uri="{9D8B030D-6E8A-4147-A177-3AD203B41FA5}">
                      <a16:colId xmlns:a16="http://schemas.microsoft.com/office/drawing/2014/main" xmlns="" val="3036456333"/>
                    </a:ext>
                  </a:extLst>
                </a:gridCol>
                <a:gridCol w="1100538">
                  <a:extLst>
                    <a:ext uri="{9D8B030D-6E8A-4147-A177-3AD203B41FA5}">
                      <a16:colId xmlns:a16="http://schemas.microsoft.com/office/drawing/2014/main" xmlns="" val="490782082"/>
                    </a:ext>
                  </a:extLst>
                </a:gridCol>
                <a:gridCol w="943680">
                  <a:extLst>
                    <a:ext uri="{9D8B030D-6E8A-4147-A177-3AD203B41FA5}">
                      <a16:colId xmlns:a16="http://schemas.microsoft.com/office/drawing/2014/main" xmlns="" val="1715282882"/>
                    </a:ext>
                  </a:extLst>
                </a:gridCol>
                <a:gridCol w="943680">
                  <a:extLst>
                    <a:ext uri="{9D8B030D-6E8A-4147-A177-3AD203B41FA5}">
                      <a16:colId xmlns:a16="http://schemas.microsoft.com/office/drawing/2014/main" xmlns="" val="2093130701"/>
                    </a:ext>
                  </a:extLst>
                </a:gridCol>
              </a:tblGrid>
              <a:tr h="9826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</a:rPr>
                        <a:t>Показатель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</a:rPr>
                        <a:t>2016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</a:rPr>
                        <a:t>2017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effectLst/>
                        </a:rPr>
                        <a:t>2018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</a:rPr>
                        <a:t>2019</a:t>
                      </a:r>
                      <a:endParaRPr lang="ru-RU" sz="2800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0176528"/>
                  </a:ext>
                </a:extLst>
              </a:tr>
              <a:tr h="15254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002060"/>
                          </a:solidFill>
                          <a:effectLst/>
                        </a:rPr>
                        <a:t>Среднее число экзаменов, сдаваемых одним участником</a:t>
                      </a:r>
                      <a:endParaRPr lang="ru-RU" sz="28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  <a:endParaRPr lang="ru-RU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  <a:endParaRPr lang="ru-RU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330446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0710" y="2925325"/>
            <a:ext cx="111445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Сохраняется тенденция снижения доли участников, сдающих ЕГЭ по математике профильного уровня, что согласуется с общей ориентацией выпускников школ республики на продолжение образования по направлениям гуманитарного профиля.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Число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участников ЕГЭ всех категорий, преодолевших минимальный порог, установленный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Рособрнадзором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по физике, не превышает половины контрольных цифр приема в вузы РСО-Алания на направления и специальности подготовки инженерно-технического профиля (СКГМИ, ГГАУ, а также физико-технический факультет СОГУ). 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Крайне малая доля выпускников (около 1%) выбирает ЕГЭ по географии, в то время как по РФ в целом в 2021 г. наблюдается некоторый рост доли сдающих ЕГЭ по географии по сравнению с предыдущим годом и этот показатель превышает 2%.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	</a:t>
            </a: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После некоторого роста в период 2017-2020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г.г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. доля, сдающих ЕГЭ по информатике и ИКТ стабилизировалась на уровне 8%, хотя это значение нельзя считать достаточным, с учетом поставленных задач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цифровизации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 экономики и перспективной потребности в кадрах данного направления.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703" y="2394438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i="1" dirty="0" smtClean="0"/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32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780" y="215095"/>
            <a:ext cx="8711736" cy="57521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1749" y="6078112"/>
            <a:ext cx="8596668" cy="430062"/>
          </a:xfrm>
        </p:spPr>
        <p:txBody>
          <a:bodyPr>
            <a:noAutofit/>
          </a:bodyPr>
          <a:lstStyle/>
          <a:p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466" y="1327388"/>
            <a:ext cx="5398683" cy="5220985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32127" y="492369"/>
            <a:ext cx="8596668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                               КИМ в сети Интернет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593078"/>
              </p:ext>
            </p:extLst>
          </p:nvPr>
        </p:nvGraphicFramePr>
        <p:xfrm>
          <a:off x="605307" y="1867437"/>
          <a:ext cx="4572001" cy="3245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6350">
                  <a:extLst>
                    <a:ext uri="{9D8B030D-6E8A-4147-A177-3AD203B41FA5}">
                      <a16:colId xmlns:a16="http://schemas.microsoft.com/office/drawing/2014/main" xmlns="" val="4149095777"/>
                    </a:ext>
                  </a:extLst>
                </a:gridCol>
                <a:gridCol w="1861346">
                  <a:extLst>
                    <a:ext uri="{9D8B030D-6E8A-4147-A177-3AD203B41FA5}">
                      <a16:colId xmlns:a16="http://schemas.microsoft.com/office/drawing/2014/main" xmlns="" val="4028594109"/>
                    </a:ext>
                  </a:extLst>
                </a:gridCol>
                <a:gridCol w="1604305">
                  <a:extLst>
                    <a:ext uri="{9D8B030D-6E8A-4147-A177-3AD203B41FA5}">
                      <a16:colId xmlns:a16="http://schemas.microsoft.com/office/drawing/2014/main" xmlns="" val="3620053055"/>
                    </a:ext>
                  </a:extLst>
                </a:gridCol>
              </a:tblGrid>
              <a:tr h="649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Ирафский район</a:t>
                      </a: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МКОУ СОШ № 1 с. Чикола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67764569"/>
                  </a:ext>
                </a:extLst>
              </a:tr>
              <a:tr h="649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МКОУ СОШ № 2 с. Чикола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12381944"/>
                  </a:ext>
                </a:extLst>
              </a:tr>
              <a:tr h="649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МКОУ СОШ № 3 с. Чикола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82776868"/>
                  </a:ext>
                </a:extLst>
              </a:tr>
              <a:tr h="649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МКОУ СОШ с. </a:t>
                      </a:r>
                      <a:r>
                        <a:rPr lang="ru-RU" sz="1200" dirty="0" err="1">
                          <a:effectLst/>
                        </a:rPr>
                        <a:t>Сурх</a:t>
                      </a:r>
                      <a:r>
                        <a:rPr lang="ru-RU" sz="1200" dirty="0">
                          <a:effectLst/>
                        </a:rPr>
                        <a:t>-Дигора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78689778"/>
                  </a:ext>
                </a:extLst>
              </a:tr>
              <a:tr h="6490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Итого:</a:t>
                      </a:r>
                      <a:endParaRPr lang="ru-RU" sz="11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79362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121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654654"/>
              </p:ext>
            </p:extLst>
          </p:nvPr>
        </p:nvGraphicFramePr>
        <p:xfrm>
          <a:off x="2393967" y="1972434"/>
          <a:ext cx="7043677" cy="2228849"/>
        </p:xfrm>
        <a:graphic>
          <a:graphicData uri="http://schemas.openxmlformats.org/drawingml/2006/table">
            <a:tbl>
              <a:tblPr/>
              <a:tblGrid>
                <a:gridCol w="1354179">
                  <a:extLst>
                    <a:ext uri="{9D8B030D-6E8A-4147-A177-3AD203B41FA5}">
                      <a16:colId xmlns:a16="http://schemas.microsoft.com/office/drawing/2014/main" xmlns="" val="2171197279"/>
                    </a:ext>
                  </a:extLst>
                </a:gridCol>
                <a:gridCol w="2170444">
                  <a:extLst>
                    <a:ext uri="{9D8B030D-6E8A-4147-A177-3AD203B41FA5}">
                      <a16:colId xmlns:a16="http://schemas.microsoft.com/office/drawing/2014/main" xmlns="" val="3214930070"/>
                    </a:ext>
                  </a:extLst>
                </a:gridCol>
                <a:gridCol w="1179513">
                  <a:extLst>
                    <a:ext uri="{9D8B030D-6E8A-4147-A177-3AD203B41FA5}">
                      <a16:colId xmlns:a16="http://schemas.microsoft.com/office/drawing/2014/main" xmlns="" val="3501104177"/>
                    </a:ext>
                  </a:extLst>
                </a:gridCol>
                <a:gridCol w="1179513">
                  <a:extLst>
                    <a:ext uri="{9D8B030D-6E8A-4147-A177-3AD203B41FA5}">
                      <a16:colId xmlns:a16="http://schemas.microsoft.com/office/drawing/2014/main" xmlns="" val="4123584992"/>
                    </a:ext>
                  </a:extLst>
                </a:gridCol>
                <a:gridCol w="1160028">
                  <a:extLst>
                    <a:ext uri="{9D8B030D-6E8A-4147-A177-3AD203B41FA5}">
                      <a16:colId xmlns:a16="http://schemas.microsoft.com/office/drawing/2014/main" xmlns="" val="3540969607"/>
                    </a:ext>
                  </a:extLst>
                </a:gridCol>
              </a:tblGrid>
              <a:tr h="1101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Предмет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Характер нарушения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правом пересдачи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 права пересдачи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Кол-во участников, чьи результаты аннулированы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9383353"/>
                  </a:ext>
                </a:extLst>
              </a:tr>
              <a:tr h="453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Русский язык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письменных заметок или средств связи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3936140"/>
                  </a:ext>
                </a:extLst>
              </a:tr>
              <a:tr h="4531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Математика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письменных заметок или средств связи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9660435"/>
                  </a:ext>
                </a:extLst>
              </a:tr>
              <a:tr h="2208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787352"/>
                  </a:ext>
                </a:extLst>
              </a:tr>
            </a:tbl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17472" y="357447"/>
            <a:ext cx="8596668" cy="1320437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Количество участников ГИА-9, удаленных с экзамена 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5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12124" y="3671"/>
            <a:ext cx="11024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F75B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Доля участников ЕГЭ, не набравших минимальное количество баллов по отдельным предметам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29" y="1283603"/>
            <a:ext cx="11873453" cy="490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14" y="120899"/>
            <a:ext cx="101099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F75B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Сравнение уровня подготовки выпускников по отдельным предметам в разрезе районов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F75B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на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F75B5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основе сопоставления долей участников ЕГЭ, показавших высокие результаты 81-100 баллов (или 61-100 баллов) от общего количества сдающих в сравнении с долей участников, не преодолевших минимальный порог.	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194" y="2059891"/>
            <a:ext cx="7624879" cy="463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8" y="116457"/>
            <a:ext cx="6777014" cy="41593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7117" y="3310341"/>
            <a:ext cx="6166145" cy="355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6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79751" cy="41856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751" y="2941731"/>
            <a:ext cx="5577830" cy="400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08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1036</Words>
  <Application>Microsoft Office PowerPoint</Application>
  <PresentationFormat>Произвольный</PresentationFormat>
  <Paragraphs>279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1" baseType="lpstr">
      <vt:lpstr>Аспект</vt:lpstr>
      <vt:lpstr>Лист</vt:lpstr>
      <vt:lpstr>Подготовка к   государственной итоговой аттестации  2022 г.</vt:lpstr>
      <vt:lpstr>Нарушения, выявленные в ППЭ ЕГЭ в 2021 году</vt:lpstr>
      <vt:lpstr>Презентация PowerPoint</vt:lpstr>
      <vt:lpstr>                               КИМ в сети Интернет</vt:lpstr>
      <vt:lpstr>Количество участников ГИА-9, удаленных с экзамена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Содержательный анализ результатов ГИА </vt:lpstr>
      <vt:lpstr>Презентация PowerPoint</vt:lpstr>
      <vt:lpstr>Информационная работа с выпускниками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Totoeva</dc:creator>
  <cp:lastModifiedBy>User</cp:lastModifiedBy>
  <cp:revision>44</cp:revision>
  <dcterms:created xsi:type="dcterms:W3CDTF">2021-10-08T09:00:59Z</dcterms:created>
  <dcterms:modified xsi:type="dcterms:W3CDTF">2021-11-11T11:42:50Z</dcterms:modified>
</cp:coreProperties>
</file>