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3" r:id="rId25"/>
    <p:sldId id="280" r:id="rId26"/>
    <p:sldId id="279" r:id="rId27"/>
    <p:sldId id="284" r:id="rId28"/>
    <p:sldId id="281" r:id="rId29"/>
    <p:sldId id="282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48" autoAdjust="0"/>
    <p:restoredTop sz="94400" autoAdjust="0"/>
  </p:normalViewPr>
  <p:slideViewPr>
    <p:cSldViewPr>
      <p:cViewPr varScale="1">
        <p:scale>
          <a:sx n="106" d="100"/>
          <a:sy n="106" d="100"/>
        </p:scale>
        <p:origin x="120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B1B6B9-44B5-40D1-A452-EF76834D4A7B}" type="doc">
      <dgm:prSet loTypeId="urn:microsoft.com/office/officeart/2008/layout/AlternatingPictureBlocks" loCatId="list" qsTypeId="urn:microsoft.com/office/officeart/2005/8/quickstyle/simple3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23DB4E48-8983-4020-813D-22A0027F7756}">
      <dgm:prSet phldrT="[Текст]" custT="1"/>
      <dgm:spPr>
        <a:ln w="38100"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1700" b="1" i="0" dirty="0" smtClean="0">
              <a:solidFill>
                <a:schemeClr val="bg2">
                  <a:lumMod val="25000"/>
                </a:schemeClr>
              </a:solidFill>
              <a:latin typeface="+mn-lt"/>
            </a:rPr>
            <a:t>Используйте официальный сайт Банка России: </a:t>
          </a:r>
          <a:r>
            <a:rPr lang="en-US" sz="1700" b="1" i="0" u="sng" dirty="0" smtClean="0">
              <a:solidFill>
                <a:schemeClr val="bg2">
                  <a:lumMod val="25000"/>
                </a:schemeClr>
              </a:solidFill>
              <a:latin typeface="+mn-lt"/>
            </a:rPr>
            <a:t>www.cbr.ru</a:t>
          </a:r>
          <a:endParaRPr lang="ru-RU" sz="1700" i="0" dirty="0">
            <a:solidFill>
              <a:schemeClr val="bg2">
                <a:lumMod val="25000"/>
              </a:schemeClr>
            </a:solidFill>
            <a:latin typeface="+mn-lt"/>
          </a:endParaRPr>
        </a:p>
      </dgm:t>
    </dgm:pt>
    <dgm:pt modelId="{B1DC6598-55CC-467E-AEC7-3BA94F4A7B63}" type="parTrans" cxnId="{344F256C-374D-4C7C-A278-92A709E2C5D2}">
      <dgm:prSet/>
      <dgm:spPr/>
      <dgm:t>
        <a:bodyPr/>
        <a:lstStyle/>
        <a:p>
          <a:endParaRPr lang="ru-RU"/>
        </a:p>
      </dgm:t>
    </dgm:pt>
    <dgm:pt modelId="{624B96EE-D9AB-42FC-9955-A306832F9A07}" type="sibTrans" cxnId="{344F256C-374D-4C7C-A278-92A709E2C5D2}">
      <dgm:prSet/>
      <dgm:spPr/>
      <dgm:t>
        <a:bodyPr/>
        <a:lstStyle/>
        <a:p>
          <a:endParaRPr lang="ru-RU"/>
        </a:p>
      </dgm:t>
    </dgm:pt>
    <dgm:pt modelId="{7FC985EC-4196-4242-98C1-447ABB51BA84}">
      <dgm:prSet phldrT="[Текст]" custT="1"/>
      <dgm:spPr>
        <a:ln w="38100"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pPr algn="ctr"/>
          <a:r>
            <a:rPr lang="ru-RU" sz="1700" b="1" i="0" dirty="0" smtClean="0">
              <a:solidFill>
                <a:schemeClr val="bg2">
                  <a:lumMod val="10000"/>
                </a:schemeClr>
              </a:solidFill>
              <a:latin typeface="+mn-lt"/>
            </a:rPr>
            <a:t>Читайте, слушайте, анализируйте экономические новости </a:t>
          </a:r>
          <a:endParaRPr lang="ru-RU" sz="1700" b="1" i="0" dirty="0">
            <a:solidFill>
              <a:schemeClr val="bg2">
                <a:lumMod val="10000"/>
              </a:schemeClr>
            </a:solidFill>
            <a:latin typeface="+mn-lt"/>
          </a:endParaRPr>
        </a:p>
      </dgm:t>
    </dgm:pt>
    <dgm:pt modelId="{CAAD3C7D-1347-4FED-AC4A-0A1C68937C1D}" type="parTrans" cxnId="{6CFF3AD3-984F-4E45-A4CE-1B9BE97B2041}">
      <dgm:prSet/>
      <dgm:spPr/>
      <dgm:t>
        <a:bodyPr/>
        <a:lstStyle/>
        <a:p>
          <a:endParaRPr lang="ru-RU"/>
        </a:p>
      </dgm:t>
    </dgm:pt>
    <dgm:pt modelId="{ADC2D2BE-41AC-45EA-98A8-6E8165BE805B}" type="sibTrans" cxnId="{6CFF3AD3-984F-4E45-A4CE-1B9BE97B2041}">
      <dgm:prSet/>
      <dgm:spPr/>
      <dgm:t>
        <a:bodyPr/>
        <a:lstStyle/>
        <a:p>
          <a:endParaRPr lang="ru-RU"/>
        </a:p>
      </dgm:t>
    </dgm:pt>
    <dgm:pt modelId="{36073118-9EF6-465C-9FD0-2B1FBE5A2747}">
      <dgm:prSet phldrT="[Текст]" custT="1"/>
      <dgm:spPr>
        <a:ln w="38100"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pPr algn="ctr"/>
          <a:r>
            <a:rPr lang="ru-RU" sz="1700" b="1" i="0" dirty="0" smtClean="0">
              <a:solidFill>
                <a:schemeClr val="bg2">
                  <a:lumMod val="10000"/>
                </a:schemeClr>
              </a:solidFill>
              <a:latin typeface="+mn-lt"/>
            </a:rPr>
            <a:t>Следите за изменениями законодательства</a:t>
          </a:r>
          <a:endParaRPr lang="ru-RU" sz="1700" b="1" i="0" dirty="0">
            <a:solidFill>
              <a:schemeClr val="bg2">
                <a:lumMod val="10000"/>
              </a:schemeClr>
            </a:solidFill>
            <a:latin typeface="+mn-lt"/>
          </a:endParaRPr>
        </a:p>
      </dgm:t>
    </dgm:pt>
    <dgm:pt modelId="{A2A21C48-87A2-42DE-AF3D-E94A1E496C37}" type="parTrans" cxnId="{A9A6D3E8-B365-4FEE-A49E-78E626FDC142}">
      <dgm:prSet/>
      <dgm:spPr/>
      <dgm:t>
        <a:bodyPr/>
        <a:lstStyle/>
        <a:p>
          <a:endParaRPr lang="ru-RU"/>
        </a:p>
      </dgm:t>
    </dgm:pt>
    <dgm:pt modelId="{4ED0D8E0-39BD-4BB4-8EA4-C77BE6DF05EB}" type="sibTrans" cxnId="{A9A6D3E8-B365-4FEE-A49E-78E626FDC142}">
      <dgm:prSet/>
      <dgm:spPr/>
      <dgm:t>
        <a:bodyPr/>
        <a:lstStyle/>
        <a:p>
          <a:endParaRPr lang="ru-RU"/>
        </a:p>
      </dgm:t>
    </dgm:pt>
    <dgm:pt modelId="{4E0054E6-A00D-41C7-B70D-2048BF9B9E45}">
      <dgm:prSet phldrT="[Текст]" custT="1"/>
      <dgm:spPr>
        <a:ln w="38100"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pPr algn="ctr"/>
          <a:r>
            <a:rPr lang="ru-RU" sz="1700" b="1" i="0" dirty="0" smtClean="0">
              <a:solidFill>
                <a:schemeClr val="bg2">
                  <a:lumMod val="10000"/>
                </a:schemeClr>
              </a:solidFill>
              <a:latin typeface="+mn-lt"/>
            </a:rPr>
            <a:t>Сравнивайте финансовые продукты и услуги на основании информации с сайтов поставщиков услуг</a:t>
          </a:r>
          <a:endParaRPr lang="ru-RU" sz="1700" b="1" i="0" dirty="0">
            <a:solidFill>
              <a:schemeClr val="bg2">
                <a:lumMod val="10000"/>
              </a:schemeClr>
            </a:solidFill>
            <a:latin typeface="+mn-lt"/>
          </a:endParaRPr>
        </a:p>
      </dgm:t>
    </dgm:pt>
    <dgm:pt modelId="{CB10AB92-59E1-40D1-A97B-3F0B50A0A760}" type="parTrans" cxnId="{5664A7ED-F56E-4AFE-90D8-A9FAD9FE78EB}">
      <dgm:prSet/>
      <dgm:spPr/>
      <dgm:t>
        <a:bodyPr/>
        <a:lstStyle/>
        <a:p>
          <a:endParaRPr lang="ru-RU"/>
        </a:p>
      </dgm:t>
    </dgm:pt>
    <dgm:pt modelId="{AEE36C3F-04FA-4A2D-9117-7E6326EB003B}" type="sibTrans" cxnId="{5664A7ED-F56E-4AFE-90D8-A9FAD9FE78EB}">
      <dgm:prSet/>
      <dgm:spPr/>
      <dgm:t>
        <a:bodyPr/>
        <a:lstStyle/>
        <a:p>
          <a:endParaRPr lang="ru-RU"/>
        </a:p>
      </dgm:t>
    </dgm:pt>
    <dgm:pt modelId="{12FE2DD3-6C8C-4746-8FF4-12FA66E841F6}" type="pres">
      <dgm:prSet presAssocID="{69B1B6B9-44B5-40D1-A452-EF76834D4A7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63CE227-9E88-4EAE-B39F-A9DD6525918D}" type="pres">
      <dgm:prSet presAssocID="{23DB4E48-8983-4020-813D-22A0027F7756}" presName="comp" presStyleCnt="0"/>
      <dgm:spPr/>
      <dgm:t>
        <a:bodyPr/>
        <a:lstStyle/>
        <a:p>
          <a:endParaRPr lang="ru-RU"/>
        </a:p>
      </dgm:t>
    </dgm:pt>
    <dgm:pt modelId="{BFF117EA-5306-4471-AF4F-EE004030B288}" type="pres">
      <dgm:prSet presAssocID="{23DB4E48-8983-4020-813D-22A0027F7756}" presName="rect2" presStyleLbl="node1" presStyleIdx="0" presStyleCnt="4" custScaleX="216335" custLinFactNeighborX="54902" custLinFactNeighborY="56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CA6087-B9C3-4760-B642-A313030B3D60}" type="pres">
      <dgm:prSet presAssocID="{23DB4E48-8983-4020-813D-22A0027F7756}" presName="rect1" presStyleLbl="lnNode1" presStyleIdx="0" presStyleCnt="4" custScaleX="212170" custScaleY="99144" custLinFactNeighborX="-59864" custLinFactNeighborY="5544"/>
      <dgm:spPr>
        <a:ln w="38100"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endParaRPr lang="ru-RU"/>
        </a:p>
      </dgm:t>
    </dgm:pt>
    <dgm:pt modelId="{B4C1686B-B91E-4C0C-9D73-C375375C9D52}" type="pres">
      <dgm:prSet presAssocID="{624B96EE-D9AB-42FC-9955-A306832F9A07}" presName="sibTrans" presStyleCnt="0"/>
      <dgm:spPr/>
      <dgm:t>
        <a:bodyPr/>
        <a:lstStyle/>
        <a:p>
          <a:endParaRPr lang="ru-RU"/>
        </a:p>
      </dgm:t>
    </dgm:pt>
    <dgm:pt modelId="{24D509D2-9DDB-4F15-8A98-855CEBA0D888}" type="pres">
      <dgm:prSet presAssocID="{7FC985EC-4196-4242-98C1-447ABB51BA84}" presName="comp" presStyleCnt="0"/>
      <dgm:spPr/>
      <dgm:t>
        <a:bodyPr/>
        <a:lstStyle/>
        <a:p>
          <a:endParaRPr lang="ru-RU"/>
        </a:p>
      </dgm:t>
    </dgm:pt>
    <dgm:pt modelId="{452E688F-E6AC-4D9C-AFF4-BD6AADF0858B}" type="pres">
      <dgm:prSet presAssocID="{7FC985EC-4196-4242-98C1-447ABB51BA84}" presName="rect2" presStyleLbl="node1" presStyleIdx="1" presStyleCnt="4" custScaleX="221620" custLinFactNeighborX="-3588" custLinFactNeighborY="7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6A21C3-251D-4FF9-9D89-6F912550BC35}" type="pres">
      <dgm:prSet presAssocID="{7FC985EC-4196-4242-98C1-447ABB51BA84}" presName="rect1" presStyleLbl="lnNode1" presStyleIdx="1" presStyleCnt="4" custScaleX="212170" custLinFactX="81467" custLinFactNeighborX="100000" custLinFactNeighborY="830"/>
      <dgm:spPr>
        <a:blipFill rotWithShape="1">
          <a:blip xmlns:r="http://schemas.openxmlformats.org/officeDocument/2006/relationships" r:embed="rId1"/>
          <a:stretch>
            <a:fillRect/>
          </a:stretch>
        </a:blipFill>
        <a:ln w="38100"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endParaRPr lang="ru-RU"/>
        </a:p>
      </dgm:t>
    </dgm:pt>
    <dgm:pt modelId="{3CB3E95B-7D91-4DA4-9483-70663175E821}" type="pres">
      <dgm:prSet presAssocID="{ADC2D2BE-41AC-45EA-98A8-6E8165BE805B}" presName="sibTrans" presStyleCnt="0"/>
      <dgm:spPr/>
      <dgm:t>
        <a:bodyPr/>
        <a:lstStyle/>
        <a:p>
          <a:endParaRPr lang="ru-RU"/>
        </a:p>
      </dgm:t>
    </dgm:pt>
    <dgm:pt modelId="{AAEEA09C-218D-4482-8D94-C70BE2F95D9B}" type="pres">
      <dgm:prSet presAssocID="{36073118-9EF6-465C-9FD0-2B1FBE5A2747}" presName="comp" presStyleCnt="0"/>
      <dgm:spPr/>
      <dgm:t>
        <a:bodyPr/>
        <a:lstStyle/>
        <a:p>
          <a:endParaRPr lang="ru-RU"/>
        </a:p>
      </dgm:t>
    </dgm:pt>
    <dgm:pt modelId="{35862EA6-64ED-4589-AF46-CF8D47EF33EF}" type="pres">
      <dgm:prSet presAssocID="{36073118-9EF6-465C-9FD0-2B1FBE5A2747}" presName="rect2" presStyleLbl="node1" presStyleIdx="2" presStyleCnt="4" custScaleX="217788" custLinFactNeighborX="55993" custLinFactNeighborY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1D0FEC-D2D5-4FB3-AEFC-6650C0AC3F75}" type="pres">
      <dgm:prSet presAssocID="{36073118-9EF6-465C-9FD0-2B1FBE5A2747}" presName="rect1" presStyleLbl="lnNode1" presStyleIdx="2" presStyleCnt="4" custScaleX="212170" custLinFactNeighborX="-58872" custLinFactNeighborY="0"/>
      <dgm:spPr>
        <a:blipFill rotWithShape="1">
          <a:blip xmlns:r="http://schemas.openxmlformats.org/officeDocument/2006/relationships" r:embed="rId2"/>
          <a:stretch>
            <a:fillRect/>
          </a:stretch>
        </a:blipFill>
        <a:ln w="38100"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endParaRPr lang="ru-RU"/>
        </a:p>
      </dgm:t>
    </dgm:pt>
    <dgm:pt modelId="{67BEBD3B-73AB-4702-A053-A1A0F94CC004}" type="pres">
      <dgm:prSet presAssocID="{4ED0D8E0-39BD-4BB4-8EA4-C77BE6DF05EB}" presName="sibTrans" presStyleCnt="0"/>
      <dgm:spPr/>
      <dgm:t>
        <a:bodyPr/>
        <a:lstStyle/>
        <a:p>
          <a:endParaRPr lang="ru-RU"/>
        </a:p>
      </dgm:t>
    </dgm:pt>
    <dgm:pt modelId="{FE29F77C-3077-4C95-9154-064ECE49599B}" type="pres">
      <dgm:prSet presAssocID="{4E0054E6-A00D-41C7-B70D-2048BF9B9E45}" presName="comp" presStyleCnt="0"/>
      <dgm:spPr/>
      <dgm:t>
        <a:bodyPr/>
        <a:lstStyle/>
        <a:p>
          <a:endParaRPr lang="ru-RU"/>
        </a:p>
      </dgm:t>
    </dgm:pt>
    <dgm:pt modelId="{899D2F1D-FCE7-47D9-93A4-38B469B73D8B}" type="pres">
      <dgm:prSet presAssocID="{4E0054E6-A00D-41C7-B70D-2048BF9B9E45}" presName="rect2" presStyleLbl="node1" presStyleIdx="3" presStyleCnt="4" custScaleX="219323" custLinFactNeighborX="-1091" custLinFactNeighborY="3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1E87C9-4C28-4E1C-B69C-1A1E1A9A51B9}" type="pres">
      <dgm:prSet presAssocID="{4E0054E6-A00D-41C7-B70D-2048BF9B9E45}" presName="rect1" presStyleLbl="lnNode1" presStyleIdx="3" presStyleCnt="4" custScaleX="212170" custLinFactX="83804" custLinFactNeighborX="100000" custLinFactNeighborY="158"/>
      <dgm:spPr>
        <a:blipFill rotWithShape="1">
          <a:blip xmlns:r="http://schemas.openxmlformats.org/officeDocument/2006/relationships" r:embed="rId3"/>
          <a:stretch>
            <a:fillRect/>
          </a:stretch>
        </a:blipFill>
        <a:ln w="38100"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endParaRPr lang="ru-RU"/>
        </a:p>
      </dgm:t>
    </dgm:pt>
  </dgm:ptLst>
  <dgm:cxnLst>
    <dgm:cxn modelId="{5664A7ED-F56E-4AFE-90D8-A9FAD9FE78EB}" srcId="{69B1B6B9-44B5-40D1-A452-EF76834D4A7B}" destId="{4E0054E6-A00D-41C7-B70D-2048BF9B9E45}" srcOrd="3" destOrd="0" parTransId="{CB10AB92-59E1-40D1-A97B-3F0B50A0A760}" sibTransId="{AEE36C3F-04FA-4A2D-9117-7E6326EB003B}"/>
    <dgm:cxn modelId="{D8F9B477-9825-4A10-8554-B37863CAC93D}" type="presOf" srcId="{4E0054E6-A00D-41C7-B70D-2048BF9B9E45}" destId="{899D2F1D-FCE7-47D9-93A4-38B469B73D8B}" srcOrd="0" destOrd="0" presId="urn:microsoft.com/office/officeart/2008/layout/AlternatingPictureBlocks"/>
    <dgm:cxn modelId="{344F256C-374D-4C7C-A278-92A709E2C5D2}" srcId="{69B1B6B9-44B5-40D1-A452-EF76834D4A7B}" destId="{23DB4E48-8983-4020-813D-22A0027F7756}" srcOrd="0" destOrd="0" parTransId="{B1DC6598-55CC-467E-AEC7-3BA94F4A7B63}" sibTransId="{624B96EE-D9AB-42FC-9955-A306832F9A07}"/>
    <dgm:cxn modelId="{A9A6D3E8-B365-4FEE-A49E-78E626FDC142}" srcId="{69B1B6B9-44B5-40D1-A452-EF76834D4A7B}" destId="{36073118-9EF6-465C-9FD0-2B1FBE5A2747}" srcOrd="2" destOrd="0" parTransId="{A2A21C48-87A2-42DE-AF3D-E94A1E496C37}" sibTransId="{4ED0D8E0-39BD-4BB4-8EA4-C77BE6DF05EB}"/>
    <dgm:cxn modelId="{D1B804C4-F91A-48F0-BEF7-86CA10235110}" type="presOf" srcId="{23DB4E48-8983-4020-813D-22A0027F7756}" destId="{BFF117EA-5306-4471-AF4F-EE004030B288}" srcOrd="0" destOrd="0" presId="urn:microsoft.com/office/officeart/2008/layout/AlternatingPictureBlocks"/>
    <dgm:cxn modelId="{63513F3E-5D85-4630-B1A0-2C3B9D0FB6BE}" type="presOf" srcId="{69B1B6B9-44B5-40D1-A452-EF76834D4A7B}" destId="{12FE2DD3-6C8C-4746-8FF4-12FA66E841F6}" srcOrd="0" destOrd="0" presId="urn:microsoft.com/office/officeart/2008/layout/AlternatingPictureBlocks"/>
    <dgm:cxn modelId="{EFFE1495-4141-43A5-A564-E85C457BEABE}" type="presOf" srcId="{7FC985EC-4196-4242-98C1-447ABB51BA84}" destId="{452E688F-E6AC-4D9C-AFF4-BD6AADF0858B}" srcOrd="0" destOrd="0" presId="urn:microsoft.com/office/officeart/2008/layout/AlternatingPictureBlocks"/>
    <dgm:cxn modelId="{ACA69A42-CB12-4E03-9848-7B09AB0D21F6}" type="presOf" srcId="{36073118-9EF6-465C-9FD0-2B1FBE5A2747}" destId="{35862EA6-64ED-4589-AF46-CF8D47EF33EF}" srcOrd="0" destOrd="0" presId="urn:microsoft.com/office/officeart/2008/layout/AlternatingPictureBlocks"/>
    <dgm:cxn modelId="{6CFF3AD3-984F-4E45-A4CE-1B9BE97B2041}" srcId="{69B1B6B9-44B5-40D1-A452-EF76834D4A7B}" destId="{7FC985EC-4196-4242-98C1-447ABB51BA84}" srcOrd="1" destOrd="0" parTransId="{CAAD3C7D-1347-4FED-AC4A-0A1C68937C1D}" sibTransId="{ADC2D2BE-41AC-45EA-98A8-6E8165BE805B}"/>
    <dgm:cxn modelId="{B7B42F45-6681-4F33-BE8E-F6DC62E8EB4F}" type="presParOf" srcId="{12FE2DD3-6C8C-4746-8FF4-12FA66E841F6}" destId="{D63CE227-9E88-4EAE-B39F-A9DD6525918D}" srcOrd="0" destOrd="0" presId="urn:microsoft.com/office/officeart/2008/layout/AlternatingPictureBlocks"/>
    <dgm:cxn modelId="{D485E26A-1A68-4A78-93FC-843A0FCF7FC8}" type="presParOf" srcId="{D63CE227-9E88-4EAE-B39F-A9DD6525918D}" destId="{BFF117EA-5306-4471-AF4F-EE004030B288}" srcOrd="0" destOrd="0" presId="urn:microsoft.com/office/officeart/2008/layout/AlternatingPictureBlocks"/>
    <dgm:cxn modelId="{065D35E0-FB66-4CC6-B47E-98FC0D7CC102}" type="presParOf" srcId="{D63CE227-9E88-4EAE-B39F-A9DD6525918D}" destId="{53CA6087-B9C3-4760-B642-A313030B3D60}" srcOrd="1" destOrd="0" presId="urn:microsoft.com/office/officeart/2008/layout/AlternatingPictureBlocks"/>
    <dgm:cxn modelId="{F5937F56-090D-4FE2-A5D5-11BAB51F9BF2}" type="presParOf" srcId="{12FE2DD3-6C8C-4746-8FF4-12FA66E841F6}" destId="{B4C1686B-B91E-4C0C-9D73-C375375C9D52}" srcOrd="1" destOrd="0" presId="urn:microsoft.com/office/officeart/2008/layout/AlternatingPictureBlocks"/>
    <dgm:cxn modelId="{5F9B5B5D-C3E9-46C4-B549-7F3643426FAA}" type="presParOf" srcId="{12FE2DD3-6C8C-4746-8FF4-12FA66E841F6}" destId="{24D509D2-9DDB-4F15-8A98-855CEBA0D888}" srcOrd="2" destOrd="0" presId="urn:microsoft.com/office/officeart/2008/layout/AlternatingPictureBlocks"/>
    <dgm:cxn modelId="{D690F903-7476-4882-8D2C-4C44B44BE048}" type="presParOf" srcId="{24D509D2-9DDB-4F15-8A98-855CEBA0D888}" destId="{452E688F-E6AC-4D9C-AFF4-BD6AADF0858B}" srcOrd="0" destOrd="0" presId="urn:microsoft.com/office/officeart/2008/layout/AlternatingPictureBlocks"/>
    <dgm:cxn modelId="{735E6595-E0D2-41FC-AD9E-A73B4879D3CD}" type="presParOf" srcId="{24D509D2-9DDB-4F15-8A98-855CEBA0D888}" destId="{CA6A21C3-251D-4FF9-9D89-6F912550BC35}" srcOrd="1" destOrd="0" presId="urn:microsoft.com/office/officeart/2008/layout/AlternatingPictureBlocks"/>
    <dgm:cxn modelId="{169D196A-EDF0-4585-98CF-F2F701BF92F7}" type="presParOf" srcId="{12FE2DD3-6C8C-4746-8FF4-12FA66E841F6}" destId="{3CB3E95B-7D91-4DA4-9483-70663175E821}" srcOrd="3" destOrd="0" presId="urn:microsoft.com/office/officeart/2008/layout/AlternatingPictureBlocks"/>
    <dgm:cxn modelId="{175CCF12-94F7-4442-BB17-4082EB28BA6E}" type="presParOf" srcId="{12FE2DD3-6C8C-4746-8FF4-12FA66E841F6}" destId="{AAEEA09C-218D-4482-8D94-C70BE2F95D9B}" srcOrd="4" destOrd="0" presId="urn:microsoft.com/office/officeart/2008/layout/AlternatingPictureBlocks"/>
    <dgm:cxn modelId="{A1143F6B-989C-4668-97C2-253EBD65C779}" type="presParOf" srcId="{AAEEA09C-218D-4482-8D94-C70BE2F95D9B}" destId="{35862EA6-64ED-4589-AF46-CF8D47EF33EF}" srcOrd="0" destOrd="0" presId="urn:microsoft.com/office/officeart/2008/layout/AlternatingPictureBlocks"/>
    <dgm:cxn modelId="{8AD6B4D1-8CDB-4908-A2E3-196A36CEE511}" type="presParOf" srcId="{AAEEA09C-218D-4482-8D94-C70BE2F95D9B}" destId="{471D0FEC-D2D5-4FB3-AEFC-6650C0AC3F75}" srcOrd="1" destOrd="0" presId="urn:microsoft.com/office/officeart/2008/layout/AlternatingPictureBlocks"/>
    <dgm:cxn modelId="{1FB9666B-ABF0-4CFC-B7AD-05770CD7DFF7}" type="presParOf" srcId="{12FE2DD3-6C8C-4746-8FF4-12FA66E841F6}" destId="{67BEBD3B-73AB-4702-A053-A1A0F94CC004}" srcOrd="5" destOrd="0" presId="urn:microsoft.com/office/officeart/2008/layout/AlternatingPictureBlocks"/>
    <dgm:cxn modelId="{2E2D2A55-4612-42E4-AF36-BB9E45755A6E}" type="presParOf" srcId="{12FE2DD3-6C8C-4746-8FF4-12FA66E841F6}" destId="{FE29F77C-3077-4C95-9154-064ECE49599B}" srcOrd="6" destOrd="0" presId="urn:microsoft.com/office/officeart/2008/layout/AlternatingPictureBlocks"/>
    <dgm:cxn modelId="{45CD8DA5-F90A-4DBE-B62F-3A013E897547}" type="presParOf" srcId="{FE29F77C-3077-4C95-9154-064ECE49599B}" destId="{899D2F1D-FCE7-47D9-93A4-38B469B73D8B}" srcOrd="0" destOrd="0" presId="urn:microsoft.com/office/officeart/2008/layout/AlternatingPictureBlocks"/>
    <dgm:cxn modelId="{258DE462-3754-4AB6-9EFC-39EB844F96E2}" type="presParOf" srcId="{FE29F77C-3077-4C95-9154-064ECE49599B}" destId="{241E87C9-4C28-4E1C-B69C-1A1E1A9A51B9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F117EA-5306-4471-AF4F-EE004030B288}">
      <dsp:nvSpPr>
        <dsp:cNvPr id="0" name=""/>
        <dsp:cNvSpPr/>
      </dsp:nvSpPr>
      <dsp:spPr>
        <a:xfrm>
          <a:off x="5214512" y="66434"/>
          <a:ext cx="5492535" cy="114830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38100">
          <a:solidFill>
            <a:schemeClr val="accent6">
              <a:lumMod val="60000"/>
              <a:lumOff val="40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i="0" kern="1200" dirty="0" smtClean="0">
              <a:solidFill>
                <a:schemeClr val="bg2">
                  <a:lumMod val="25000"/>
                </a:schemeClr>
              </a:solidFill>
              <a:latin typeface="+mn-lt"/>
            </a:rPr>
            <a:t>Используйте официальный сайт Банка России: </a:t>
          </a:r>
          <a:r>
            <a:rPr lang="en-US" sz="1700" b="1" i="0" u="sng" kern="1200" dirty="0" smtClean="0">
              <a:solidFill>
                <a:schemeClr val="bg2">
                  <a:lumMod val="25000"/>
                </a:schemeClr>
              </a:solidFill>
              <a:latin typeface="+mn-lt"/>
            </a:rPr>
            <a:t>www.cbr.ru</a:t>
          </a:r>
          <a:endParaRPr lang="ru-RU" sz="1700" i="0" kern="1200" dirty="0">
            <a:solidFill>
              <a:schemeClr val="bg2">
                <a:lumMod val="25000"/>
              </a:schemeClr>
            </a:solidFill>
            <a:latin typeface="+mn-lt"/>
          </a:endParaRPr>
        </a:p>
      </dsp:txBody>
      <dsp:txXfrm>
        <a:off x="5214512" y="66434"/>
        <a:ext cx="5492535" cy="1148305"/>
      </dsp:txXfrm>
    </dsp:sp>
    <dsp:sp modelId="{53CA6087-B9C3-4760-B642-A313030B3D60}">
      <dsp:nvSpPr>
        <dsp:cNvPr id="0" name=""/>
        <dsp:cNvSpPr/>
      </dsp:nvSpPr>
      <dsp:spPr>
        <a:xfrm>
          <a:off x="2728782" y="70395"/>
          <a:ext cx="2411995" cy="113847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38100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</dsp:sp>
    <dsp:sp modelId="{452E688F-E6AC-4D9C-AFF4-BD6AADF0858B}">
      <dsp:nvSpPr>
        <dsp:cNvPr id="0" name=""/>
        <dsp:cNvSpPr/>
      </dsp:nvSpPr>
      <dsp:spPr>
        <a:xfrm>
          <a:off x="3284688" y="1347873"/>
          <a:ext cx="5626716" cy="114830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38100">
          <a:solidFill>
            <a:schemeClr val="accent6">
              <a:lumMod val="60000"/>
              <a:lumOff val="40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i="0" kern="1200" dirty="0" smtClean="0">
              <a:solidFill>
                <a:schemeClr val="bg2">
                  <a:lumMod val="10000"/>
                </a:schemeClr>
              </a:solidFill>
              <a:latin typeface="+mn-lt"/>
            </a:rPr>
            <a:t>Читайте, слушайте, анализируйте экономические новости </a:t>
          </a:r>
          <a:endParaRPr lang="ru-RU" sz="1700" b="1" i="0" kern="1200" dirty="0">
            <a:solidFill>
              <a:schemeClr val="bg2">
                <a:lumMod val="10000"/>
              </a:schemeClr>
            </a:solidFill>
            <a:latin typeface="+mn-lt"/>
          </a:endParaRPr>
        </a:p>
      </dsp:txBody>
      <dsp:txXfrm>
        <a:off x="3284688" y="1347873"/>
        <a:ext cx="5626716" cy="1148305"/>
      </dsp:txXfrm>
    </dsp:sp>
    <dsp:sp modelId="{CA6A21C3-251D-4FF9-9D89-6F912550BC35}">
      <dsp:nvSpPr>
        <dsp:cNvPr id="0" name=""/>
        <dsp:cNvSpPr/>
      </dsp:nvSpPr>
      <dsp:spPr>
        <a:xfrm>
          <a:off x="8997646" y="1349125"/>
          <a:ext cx="2411995" cy="114830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</dsp:sp>
    <dsp:sp modelId="{35862EA6-64ED-4589-AF46-CF8D47EF33EF}">
      <dsp:nvSpPr>
        <dsp:cNvPr id="0" name=""/>
        <dsp:cNvSpPr/>
      </dsp:nvSpPr>
      <dsp:spPr>
        <a:xfrm>
          <a:off x="5214544" y="2677381"/>
          <a:ext cx="5529425" cy="114830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38100">
          <a:solidFill>
            <a:schemeClr val="accent6">
              <a:lumMod val="60000"/>
              <a:lumOff val="40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i="0" kern="1200" dirty="0" smtClean="0">
              <a:solidFill>
                <a:schemeClr val="bg2">
                  <a:lumMod val="10000"/>
                </a:schemeClr>
              </a:solidFill>
              <a:latin typeface="+mn-lt"/>
            </a:rPr>
            <a:t>Следите за изменениями законодательства</a:t>
          </a:r>
          <a:endParaRPr lang="ru-RU" sz="1700" b="1" i="0" kern="1200" dirty="0">
            <a:solidFill>
              <a:schemeClr val="bg2">
                <a:lumMod val="10000"/>
              </a:schemeClr>
            </a:solidFill>
            <a:latin typeface="+mn-lt"/>
          </a:endParaRPr>
        </a:p>
      </dsp:txBody>
      <dsp:txXfrm>
        <a:off x="5214544" y="2677381"/>
        <a:ext cx="5529425" cy="1148305"/>
      </dsp:txXfrm>
    </dsp:sp>
    <dsp:sp modelId="{471D0FEC-D2D5-4FB3-AEFC-6650C0AC3F75}">
      <dsp:nvSpPr>
        <dsp:cNvPr id="0" name=""/>
        <dsp:cNvSpPr/>
      </dsp:nvSpPr>
      <dsp:spPr>
        <a:xfrm>
          <a:off x="2730836" y="2677370"/>
          <a:ext cx="2411995" cy="114830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</dsp:sp>
    <dsp:sp modelId="{899D2F1D-FCE7-47D9-93A4-38B469B73D8B}">
      <dsp:nvSpPr>
        <dsp:cNvPr id="0" name=""/>
        <dsp:cNvSpPr/>
      </dsp:nvSpPr>
      <dsp:spPr>
        <a:xfrm>
          <a:off x="3362664" y="4016964"/>
          <a:ext cx="5568397" cy="114830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38100">
          <a:solidFill>
            <a:schemeClr val="accent6">
              <a:lumMod val="60000"/>
              <a:lumOff val="40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i="0" kern="1200" dirty="0" smtClean="0">
              <a:solidFill>
                <a:schemeClr val="bg2">
                  <a:lumMod val="10000"/>
                </a:schemeClr>
              </a:solidFill>
              <a:latin typeface="+mn-lt"/>
            </a:rPr>
            <a:t>Сравнивайте финансовые продукты и услуги на основании информации с сайтов поставщиков услуг</a:t>
          </a:r>
          <a:endParaRPr lang="ru-RU" sz="1700" b="1" i="0" kern="1200" dirty="0">
            <a:solidFill>
              <a:schemeClr val="bg2">
                <a:lumMod val="10000"/>
              </a:schemeClr>
            </a:solidFill>
            <a:latin typeface="+mn-lt"/>
          </a:endParaRPr>
        </a:p>
      </dsp:txBody>
      <dsp:txXfrm>
        <a:off x="3362664" y="4016964"/>
        <a:ext cx="5568397" cy="1148305"/>
      </dsp:txXfrm>
    </dsp:sp>
    <dsp:sp modelId="{241E87C9-4C28-4E1C-B69C-1A1E1A9A51B9}">
      <dsp:nvSpPr>
        <dsp:cNvPr id="0" name=""/>
        <dsp:cNvSpPr/>
      </dsp:nvSpPr>
      <dsp:spPr>
        <a:xfrm>
          <a:off x="9009634" y="4016960"/>
          <a:ext cx="2411995" cy="1148305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BFEA4C-AE0D-46D8-A9E3-4AD06BA75BB7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7B8D6D-4D97-4678-8105-39E3CBD66C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862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53F4D-6D88-48E9-BBEB-7B41A9EA38E5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537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53F4D-6D88-48E9-BBEB-7B41A9EA38E5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829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5490949-6C08-4C8A-94EF-A87013735BE7}" type="slidenum">
              <a:rPr lang="ru-RU" altLang="ru-RU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ru-RU" alt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подзаголовок">
    <p:bg>
      <p:bgPr>
        <a:blipFill rotWithShape="1">
          <a:blip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892969" y="1366242"/>
            <a:ext cx="7358063" cy="2107406"/>
          </a:xfrm>
          <a:prstGeom prst="rect">
            <a:avLst/>
          </a:prstGeom>
        </p:spPr>
        <p:txBody>
          <a:bodyPr anchor="b"/>
          <a:lstStyle>
            <a:lvl1pPr>
              <a:defRPr sz="4500" spc="-90"/>
            </a:lvl1pPr>
          </a:lstStyle>
          <a:p>
            <a:pPr lvl="0">
              <a:defRPr sz="1800" b="0" spc="0">
                <a:solidFill>
                  <a:srgbClr val="000000"/>
                </a:solidFill>
              </a:defRPr>
            </a:pPr>
            <a:r>
              <a:rPr sz="4500" b="1" spc="-90">
                <a:solidFill>
                  <a:srgbClr val="EEEEEE"/>
                </a:solidFill>
              </a:rPr>
              <a:t>Текст заголовка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153590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FontTx/>
              <a:buNone/>
              <a:defRPr sz="1700"/>
            </a:lvl1pPr>
            <a:lvl2pPr marL="0" indent="160729" algn="ctr">
              <a:spcBef>
                <a:spcPts val="0"/>
              </a:spcBef>
              <a:buSzTx/>
              <a:buFontTx/>
              <a:buNone/>
              <a:defRPr sz="1700"/>
            </a:lvl2pPr>
            <a:lvl3pPr marL="0" indent="321457" algn="ctr">
              <a:spcBef>
                <a:spcPts val="0"/>
              </a:spcBef>
              <a:buSzTx/>
              <a:buFontTx/>
              <a:buNone/>
              <a:defRPr sz="1700"/>
            </a:lvl3pPr>
            <a:lvl4pPr marL="0" indent="482186" algn="ctr">
              <a:spcBef>
                <a:spcPts val="0"/>
              </a:spcBef>
              <a:buSzTx/>
              <a:buFontTx/>
              <a:buNone/>
              <a:defRPr sz="1700"/>
            </a:lvl4pPr>
            <a:lvl5pPr marL="0" indent="642915" algn="ctr">
              <a:spcBef>
                <a:spcPts val="0"/>
              </a:spcBef>
              <a:buSzTx/>
              <a:buFontTx/>
              <a:buNone/>
              <a:defRPr sz="17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EEEEEE"/>
                </a:solidFill>
              </a:rPr>
              <a:t>Уровень текста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EEEEEE"/>
                </a:solidFill>
              </a:rPr>
              <a:t>Уровень текста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EEEEEE"/>
                </a:solidFill>
              </a:rPr>
              <a:t>Уровень текста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EEEEEE"/>
                </a:solidFill>
              </a:rPr>
              <a:t>Уровень текста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EEEEEE"/>
                </a:solidFill>
              </a:rPr>
              <a:t>Уровень текста 5</a:t>
            </a:r>
          </a:p>
        </p:txBody>
      </p:sp>
    </p:spTree>
    <p:extLst>
      <p:ext uri="{BB962C8B-B14F-4D97-AF65-F5344CB8AC3E}">
        <p14:creationId xmlns:p14="http://schemas.microsoft.com/office/powerpoint/2010/main" val="671292896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3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jpe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4.png"/><Relationship Id="rId4" Type="http://schemas.openxmlformats.org/officeDocument/2006/relationships/image" Target="../media/image49.jpeg"/><Relationship Id="rId9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7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4.png"/><Relationship Id="rId4" Type="http://schemas.openxmlformats.org/officeDocument/2006/relationships/diagramData" Target="../diagrams/data1.xml"/><Relationship Id="rId9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hyperlink" Target="https://utmagazine.ru/posts/8805-lichnye-finansy" TargetMode="External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РАБОТА ДАША\1611235591_2-p-fon-dlya-prezentatsii-po-finansovoi-gramot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627" y="0"/>
            <a:ext cx="91826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908720"/>
            <a:ext cx="7583666" cy="4162474"/>
          </a:xfrm>
        </p:spPr>
        <p:txBody>
          <a:bodyPr>
            <a:normAutofit/>
          </a:bodyPr>
          <a:lstStyle/>
          <a:p>
            <a:r>
              <a:rPr lang="ru-RU" sz="7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Добрый день!</a:t>
            </a:r>
            <a:endParaRPr lang="ru-RU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" t="20566" r="7115" b="14193"/>
          <a:stretch/>
        </p:blipFill>
        <p:spPr bwMode="auto">
          <a:xfrm>
            <a:off x="8172400" y="41153"/>
            <a:ext cx="971600" cy="12943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C:\Users\Admin\Desktop\17642563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604" y="4593733"/>
            <a:ext cx="1518165" cy="96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C:\Users\Admin\Desktop\17642563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42" y="5619896"/>
            <a:ext cx="1518165" cy="96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C:\Users\Admin\Desktop\17642563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98606"/>
            <a:ext cx="1518165" cy="96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C:\Users\Admin\Desktop\17642563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765" y="1409800"/>
            <a:ext cx="1518165" cy="96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:\Users\Admin\Desktop\17642563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142" y="5553749"/>
            <a:ext cx="1518165" cy="96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 descr="C:\Users\Admin\Desktop\17642563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17" y="1358622"/>
            <a:ext cx="1518165" cy="96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3193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Главные особенности финансово грамотного человека</a:t>
            </a:r>
            <a:b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5588496" cy="41913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-99393"/>
            <a:ext cx="1077466" cy="13926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4128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260648"/>
            <a:ext cx="8579296" cy="792088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Зачем нужна финансовая </a:t>
            </a: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грамотность?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Admin\Desktop\img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68" y="1268760"/>
            <a:ext cx="7056784" cy="46165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-99392"/>
            <a:ext cx="1005458" cy="12995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8147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2132856"/>
            <a:ext cx="7920880" cy="2376264"/>
          </a:xfrm>
        </p:spPr>
        <p:txBody>
          <a:bodyPr>
            <a:noAutofit/>
          </a:bodyPr>
          <a:lstStyle/>
          <a:p>
            <a:pPr algn="l"/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1. Читайте книги посвящённые основам и принципам финансовой грамотности.</a:t>
            </a:r>
          </a:p>
          <a:p>
            <a:pPr algn="l"/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2. Читайте тематические статьи </a:t>
            </a:r>
            <a:endParaRPr lang="ru-RU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l"/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3. Играйте в игры развивающие финансовую </a:t>
            </a:r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грамотность</a:t>
            </a:r>
          </a:p>
          <a:p>
            <a:pPr algn="l"/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4. Посещайте семинары, </a:t>
            </a:r>
            <a:r>
              <a:rPr lang="ru-RU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вебинары</a:t>
            </a: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и курсы по повышению уровня финансовой </a:t>
            </a:r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грамотности</a:t>
            </a:r>
          </a:p>
          <a:p>
            <a:pPr algn="l"/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5. Выработайте у себя правильные финансовые </a:t>
            </a:r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привычки</a:t>
            </a:r>
          </a:p>
          <a:p>
            <a:endParaRPr lang="ru-RU" sz="2400" dirty="0" smtClean="0">
              <a:solidFill>
                <a:schemeClr val="tx1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1" descr="C:\Users\Admin\Desktop\17642563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064" y="5613152"/>
            <a:ext cx="1518165" cy="96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:\Users\Admin\Desktop\17642563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227" y="4653136"/>
            <a:ext cx="1518165" cy="96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 descr="C:\Users\Admin\Desktop\17642563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062" y="5613152"/>
            <a:ext cx="1518165" cy="96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C:\Users\Admin\Desktop\17642563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653136"/>
            <a:ext cx="1518165" cy="96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-28665"/>
            <a:ext cx="1077466" cy="13926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91351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498178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Пять главных навыков финансово грамотных 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людей в современном обществе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20486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1. Планирование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и учёт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финансовых потоков.</a:t>
            </a:r>
          </a:p>
          <a:p>
            <a:pPr marL="0" indent="0">
              <a:buNone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2.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Использование разнообразных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источников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дохода.</a:t>
            </a:r>
          </a:p>
          <a:p>
            <a:pPr marL="0" indent="0">
              <a:buNone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3.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Правильный подход к финансам.</a:t>
            </a:r>
          </a:p>
          <a:p>
            <a:pPr marL="0" indent="0">
              <a:buNone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4.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Налаженные отношения с финансовыми организациями.</a:t>
            </a:r>
          </a:p>
          <a:p>
            <a:pPr marL="0" indent="0">
              <a:buNone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5. Грамотное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инвестирование капитала.</a:t>
            </a:r>
          </a:p>
          <a:p>
            <a:pPr marL="0" indent="0">
              <a:buNone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-99392"/>
            <a:ext cx="1009483" cy="13047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97288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5850" y="557533"/>
            <a:ext cx="6048672" cy="36933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Сталкиваетесь ли вы с финансовыми затруднениями?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00" y="1052736"/>
            <a:ext cx="5919772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0300" y="3479975"/>
            <a:ext cx="59197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С чем вы связываете причины ваших финансовых затруднений?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96" y="4126306"/>
            <a:ext cx="5737225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27584" y="145309"/>
            <a:ext cx="59733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Опрос «Финансовая грамотность» (часть 1)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-70372"/>
            <a:ext cx="1043607" cy="13488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60757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84150"/>
            <a:ext cx="9182100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404664"/>
            <a:ext cx="66064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Какая основная задача человека в вопросе личных финансов?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320" y="1112550"/>
            <a:ext cx="8851784" cy="5648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1" descr="C:\Users\Admin\Desktop\17642563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859" y="1556792"/>
            <a:ext cx="1518165" cy="96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Admin\Desktop\17642563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858" y="3454184"/>
            <a:ext cx="1518165" cy="96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C:\Users\Admin\Desktop\17642563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80" y="5733941"/>
            <a:ext cx="1518165" cy="96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956" y="-222711"/>
            <a:ext cx="1033071" cy="13352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7088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53988"/>
            <a:ext cx="9182100" cy="701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31488" y="447333"/>
            <a:ext cx="4617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Сколько денег сейчас в Вашем кошельке?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66" y="816665"/>
            <a:ext cx="4598917" cy="2433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31488" y="3248416"/>
            <a:ext cx="6298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Сколько Вы можете прожить на всю сумму денег, которая у Вас имеется на данный момент?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88" y="3882638"/>
            <a:ext cx="5170487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530164" y="5375"/>
            <a:ext cx="50000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Анкета. «Учет расходов и доходов».</a:t>
            </a:r>
          </a:p>
        </p:txBody>
      </p:sp>
      <p:pic>
        <p:nvPicPr>
          <p:cNvPr id="10" name="Picture 11" descr="C:\Users\Admin\Desktop\17642563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975" y="1564559"/>
            <a:ext cx="1518165" cy="96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-167339"/>
            <a:ext cx="1023610" cy="13230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7333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8" y="-137756"/>
            <a:ext cx="9182100" cy="701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476672"/>
            <a:ext cx="4122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Сколько стоит 1 день Вашей работы?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46004"/>
            <a:ext cx="4919663" cy="241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2640" y="3387566"/>
            <a:ext cx="5687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Скажите, сколько источников дохода у Вас есть?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56898"/>
            <a:ext cx="4919663" cy="287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1" descr="C:\Users\Admin\Desktop\17642563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901" y="2300576"/>
            <a:ext cx="1518165" cy="96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-243408"/>
            <a:ext cx="1038418" cy="13421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12219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53988"/>
            <a:ext cx="9182100" cy="701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984" y="260648"/>
            <a:ext cx="6572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Откладываете ли вы часть своего дохода на «Черный день»?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59820"/>
            <a:ext cx="5072063" cy="257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984" y="3233158"/>
            <a:ext cx="6838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Знаете ли Вы, где можно купить текущие товары по низким ценам?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98" y="3879488"/>
            <a:ext cx="5359400" cy="2789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1" descr="C:\Users\Admin\Desktop\176425631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440" y="1466481"/>
            <a:ext cx="1518165" cy="96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1" y="-168677"/>
            <a:ext cx="990650" cy="1280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04934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53988"/>
            <a:ext cx="9182100" cy="701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4952" y="0"/>
            <a:ext cx="33843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Покупки делаю: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68" y="400110"/>
            <a:ext cx="4752528" cy="2867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32768" y="3310376"/>
            <a:ext cx="5454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Что Вы делаете с чеком ежедневного похода в магазин?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55" y="3956707"/>
            <a:ext cx="5462587" cy="2784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1" descr="C:\Users\Admin\Desktop\17642563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764704"/>
            <a:ext cx="1518165" cy="96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C:\Users\Admin\Desktop\17642563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2492896"/>
            <a:ext cx="1518165" cy="96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-227795"/>
            <a:ext cx="1043608" cy="13488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09509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РАБОТА ДАША\1611235591_2-p-fon-dlya-prezentatsii-po-finansovoi-gramot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476672"/>
            <a:ext cx="8062664" cy="1800199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МБОУ </a:t>
            </a:r>
            <a:r>
              <a:rPr lang="ru-RU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СОШ № 2 </a:t>
            </a:r>
            <a:r>
              <a:rPr lang="ru-RU" sz="2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им.С.Газдарова</a:t>
            </a:r>
            <a:r>
              <a:rPr lang="ru-RU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с.Чикола</a:t>
            </a:r>
            <a:r>
              <a:rPr lang="ru-RU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Ирафского</a:t>
            </a:r>
            <a:r>
              <a:rPr lang="ru-RU" sz="2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  <a:r>
              <a:rPr lang="ru-RU" sz="31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Номинация: </a:t>
            </a:r>
            <a:r>
              <a:rPr lang="ru-RU" sz="31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история, обществознание, право</a:t>
            </a:r>
            <a:r>
              <a:rPr lang="ru-RU" sz="31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«Для чего нужна финансовая грамотность?»</a:t>
            </a:r>
            <a:endParaRPr lang="ru-RU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4221088"/>
            <a:ext cx="5936704" cy="2304256"/>
          </a:xfrm>
        </p:spPr>
        <p:txBody>
          <a:bodyPr>
            <a:normAutofit fontScale="40000" lnSpcReduction="20000"/>
          </a:bodyPr>
          <a:lstStyle/>
          <a:p>
            <a:pPr algn="r"/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ru-RU" sz="7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Автор:учитель</a:t>
            </a:r>
            <a:r>
              <a:rPr lang="ru-RU" sz="7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истории и обществознания </a:t>
            </a:r>
            <a:r>
              <a:rPr lang="ru-RU" sz="7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Гуев</a:t>
            </a:r>
            <a:r>
              <a:rPr lang="ru-RU" sz="7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Урузмаг</a:t>
            </a:r>
            <a:r>
              <a:rPr lang="ru-RU" sz="7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Маирбекович</a:t>
            </a:r>
            <a:endParaRPr lang="ru-RU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-99393"/>
            <a:ext cx="1004560" cy="12984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41770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53988"/>
            <a:ext cx="9182100" cy="701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8488" y="-243408"/>
            <a:ext cx="7738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Анализируете ли вы свое финансовое состояние?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2923"/>
            <a:ext cx="5499100" cy="2522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3780" y="3167340"/>
            <a:ext cx="4584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Имеете ли вы в данный момент кредиты?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80" y="3645024"/>
            <a:ext cx="5518150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1" descr="C:\Users\Admin\Desktop\17642563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685008"/>
            <a:ext cx="1518165" cy="96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-200327"/>
            <a:ext cx="1005458" cy="12995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34909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23614"/>
            <a:ext cx="42421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Затраты населения </a:t>
            </a:r>
            <a:r>
              <a:rPr lang="ru-RU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пгт</a:t>
            </a:r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Грибановский: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2" y="392946"/>
            <a:ext cx="4803775" cy="209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824" y="2483684"/>
            <a:ext cx="7369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При каком уровне дохода на одного члена семьи в месяц нужно начинать планирование семейного бюджета?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63" y="3068960"/>
            <a:ext cx="7134641" cy="4041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1" descr="C:\Users\Admin\Desktop\17642563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049" y="3861048"/>
            <a:ext cx="2853902" cy="180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:\Users\Admin\Desktop\17642563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101" y="1124744"/>
            <a:ext cx="1518165" cy="96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475" y="-95216"/>
            <a:ext cx="971599" cy="12558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74221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2" y="524579"/>
            <a:ext cx="4900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Считаете ли вы себя финансово грамотным?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32" y="893911"/>
            <a:ext cx="4077799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3252" y="3342183"/>
            <a:ext cx="6030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Хотели бы вы повысить свою финансовую грамотность?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98" y="3998439"/>
            <a:ext cx="4317227" cy="2594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11560" y="91734"/>
            <a:ext cx="6290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Опрос «Финансовая грамотность» (часть 2)</a:t>
            </a:r>
          </a:p>
        </p:txBody>
      </p:sp>
      <p:pic>
        <p:nvPicPr>
          <p:cNvPr id="10" name="Picture 11" descr="C:\Users\Admin\Desktop\17642563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620" y="3028498"/>
            <a:ext cx="1518165" cy="96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-78672"/>
            <a:ext cx="1077466" cy="13926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32327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22" y="-32671"/>
            <a:ext cx="9182100" cy="698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43489" y="23416"/>
            <a:ext cx="907998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Анкетирование </a:t>
            </a:r>
            <a:r>
              <a:rPr lang="ru-RU" sz="3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обучающихся и администрации  </a:t>
            </a:r>
            <a:endParaRPr lang="ru-RU" sz="3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43489" y="956250"/>
            <a:ext cx="74201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1.Знаете </a:t>
            </a:r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ли Вы, что такое финансовая грамотность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2.Хотели </a:t>
            </a:r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бы Вы, что бы в школе был организован специальный курс по финансовой грамотности? 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41" y="1872602"/>
            <a:ext cx="3926342" cy="2893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" t="11239" r="563" b="17886"/>
          <a:stretch/>
        </p:blipFill>
        <p:spPr bwMode="auto">
          <a:xfrm rot="20716368">
            <a:off x="6765236" y="3926948"/>
            <a:ext cx="2190178" cy="2194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3" t="9896" r="12454" b="31559"/>
          <a:stretch/>
        </p:blipFill>
        <p:spPr bwMode="auto">
          <a:xfrm rot="956512">
            <a:off x="6253215" y="1714213"/>
            <a:ext cx="1954729" cy="20289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9" t="17511" r="10044" b="19701"/>
          <a:stretch/>
        </p:blipFill>
        <p:spPr bwMode="auto">
          <a:xfrm rot="20927286">
            <a:off x="316751" y="4583219"/>
            <a:ext cx="2017770" cy="21035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8"/>
          <a:stretch/>
        </p:blipFill>
        <p:spPr bwMode="auto">
          <a:xfrm rot="509011">
            <a:off x="4798135" y="3665421"/>
            <a:ext cx="1936145" cy="2200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7604">
            <a:off x="4252414" y="1639426"/>
            <a:ext cx="1694720" cy="22596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3"/>
          <a:stretch/>
        </p:blipFill>
        <p:spPr bwMode="auto">
          <a:xfrm rot="712219">
            <a:off x="2436849" y="4562553"/>
            <a:ext cx="1731134" cy="22959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3" t="16704" r="17970" b="31102"/>
          <a:stretch/>
        </p:blipFill>
        <p:spPr bwMode="auto">
          <a:xfrm rot="21213405">
            <a:off x="4249072" y="4872616"/>
            <a:ext cx="2017888" cy="19954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-67468"/>
            <a:ext cx="1045233" cy="13509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27264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63500"/>
            <a:ext cx="9182100" cy="698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0331" y="0"/>
            <a:ext cx="78602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Анкетирование населения </a:t>
            </a:r>
            <a:r>
              <a:rPr lang="ru-RU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п.г.т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Грибановский</a:t>
            </a:r>
            <a:endParaRPr lang="ru-RU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0" b="31846"/>
          <a:stretch/>
        </p:blipFill>
        <p:spPr bwMode="auto">
          <a:xfrm rot="337755">
            <a:off x="56311" y="923500"/>
            <a:ext cx="2692677" cy="23388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s://sun9-47.userapi.com/impf/C2JuoF8BMvTlQusm7nXYl3Y7wOtYJaqSsj-qqA/dSfmd2g3iXU.jpg?size=810x1080&amp;quality=95&amp;sign=726c947a69240f29b72f579f4ad963f5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9" b="24519"/>
          <a:stretch/>
        </p:blipFill>
        <p:spPr bwMode="auto">
          <a:xfrm rot="21194287">
            <a:off x="66410" y="3246520"/>
            <a:ext cx="2237648" cy="21419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" t="9194" r="11739" b="33133"/>
          <a:stretch/>
        </p:blipFill>
        <p:spPr bwMode="auto">
          <a:xfrm rot="664035">
            <a:off x="1708751" y="4342278"/>
            <a:ext cx="2590981" cy="23540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2" t="6635" r="6350" b="36780"/>
          <a:stretch/>
        </p:blipFill>
        <p:spPr bwMode="auto">
          <a:xfrm rot="21214114">
            <a:off x="4532608" y="4118218"/>
            <a:ext cx="2678523" cy="2537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2" r="8794" b="32053"/>
          <a:stretch/>
        </p:blipFill>
        <p:spPr bwMode="auto">
          <a:xfrm rot="478812">
            <a:off x="5132468" y="665171"/>
            <a:ext cx="2190681" cy="20334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5" t="14499" r="8110" b="26242"/>
          <a:stretch/>
        </p:blipFill>
        <p:spPr bwMode="auto">
          <a:xfrm rot="21155212">
            <a:off x="2418929" y="1766606"/>
            <a:ext cx="2603209" cy="25121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6" t="8209" r="6849" b="25882"/>
          <a:stretch/>
        </p:blipFill>
        <p:spPr bwMode="auto">
          <a:xfrm rot="944634">
            <a:off x="4989484" y="2651359"/>
            <a:ext cx="1965481" cy="19288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-129282"/>
            <a:ext cx="1062658" cy="1373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8518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63500"/>
            <a:ext cx="9182100" cy="698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4" name="Номер слайда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956A0F7-CE1A-4E47-9494-9B2E990B05A9}" type="slidenum">
              <a:rPr lang="ru-RU" altLang="ru-RU" smtClean="0">
                <a:solidFill>
                  <a:srgbClr val="77777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ru-RU" altLang="ru-RU" smtClean="0">
              <a:solidFill>
                <a:srgbClr val="77777A"/>
              </a:solidFill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-2321169" y="1543050"/>
          <a:ext cx="12722469" cy="5165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3556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Источники информации</a:t>
            </a:r>
          </a:p>
        </p:txBody>
      </p:sp>
      <p:pic>
        <p:nvPicPr>
          <p:cNvPr id="23557" name="Picture 2" descr="D:\Alex\Documents\Фирменный_стиль_ЦБ\Logo\20150406\horizont\grey\rus\d_20\CBRF_horizontal_logo_d_20_rus_smallSaveZon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46239"/>
            <a:ext cx="1790700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-106898"/>
            <a:ext cx="1048831" cy="1355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01678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63500"/>
            <a:ext cx="9182100" cy="698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832" y="188640"/>
            <a:ext cx="8085584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Анонс по повышению финансовой грамотности.</a:t>
            </a:r>
            <a:b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https://xn--j1ahfl.xn--p1ai/data/images/u219163/t1541390642an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836712"/>
            <a:ext cx="2448273" cy="3168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Рисунок 3" descr="https://xn--j1ahfl.xn--p1ai/data/images/u219163/t1541390642ao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836712"/>
            <a:ext cx="2160240" cy="3168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Рисунок 4" descr="https://xn--j1ahfl.xn--p1ai/data/images/u219163/t1541390642ap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053549"/>
            <a:ext cx="2232248" cy="25194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Рисунок 5" descr="https://xn--j1ahfl.xn--p1ai/data/images/u219163/t1541390642aq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9" y="3675786"/>
            <a:ext cx="1808475" cy="32947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Рисунок 6" descr="https://xn--j1ahfl.xn--p1ai/data/images/u219163/t1541390642ar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949270"/>
            <a:ext cx="2038980" cy="30076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Рисунок 7" descr="https://xn--j1ahfl.xn--p1ai/data/images/u219163/t1541390642as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527" y="3860220"/>
            <a:ext cx="2079233" cy="29258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-94272"/>
            <a:ext cx="1080222" cy="13962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2781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-63500"/>
            <a:ext cx="9212263" cy="698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1" descr="C:\Users\Admin\Desktop\17642563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03" y="5417976"/>
            <a:ext cx="1518165" cy="96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C:\Users\Admin\Desktop\17642563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632" y="5417976"/>
            <a:ext cx="1518165" cy="96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C:\Users\Admin\Desktop\17642563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417976"/>
            <a:ext cx="1518165" cy="96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13989" y="-63500"/>
            <a:ext cx="86106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как же сохранить деньги в условиях санкций?</a:t>
            </a:r>
            <a:b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3248" y="836712"/>
            <a:ext cx="676875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800" b="1" dirty="0" smtClean="0"/>
              <a:t>При наличии валютных вкладов закройте эти депозиты во избежание международного запрета на валютные операции.</a:t>
            </a:r>
          </a:p>
          <a:p>
            <a:pPr marL="342900" indent="-342900">
              <a:buAutoNum type="arabicPeriod"/>
            </a:pPr>
            <a:r>
              <a:rPr lang="ru-RU" sz="2800" b="1" dirty="0" smtClean="0"/>
              <a:t>Переведите инвестиции в ценные бумаги.</a:t>
            </a:r>
          </a:p>
          <a:p>
            <a:pPr marL="342900" indent="-342900">
              <a:buAutoNum type="arabicPeriod"/>
            </a:pPr>
            <a:r>
              <a:rPr lang="ru-RU" sz="2800" b="1" dirty="0" smtClean="0"/>
              <a:t>Приобретите недвижимость.</a:t>
            </a:r>
          </a:p>
          <a:p>
            <a:pPr marL="342900" indent="-342900">
              <a:buAutoNum type="arabicPeriod"/>
            </a:pPr>
            <a:r>
              <a:rPr lang="ru-RU" sz="2800" b="1" dirty="0" smtClean="0"/>
              <a:t>Купите драгоценные металлы и ювелирные украшения.</a:t>
            </a:r>
            <a:endParaRPr lang="ru-RU" sz="2800" b="1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-112053"/>
            <a:ext cx="1043607" cy="13488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47469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0" y="0"/>
            <a:ext cx="9210249" cy="698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8" name="Shape 138"/>
          <p:cNvSpPr>
            <a:spLocks noGrp="1"/>
          </p:cNvSpPr>
          <p:nvPr>
            <p:ph type="title"/>
          </p:nvPr>
        </p:nvSpPr>
        <p:spPr>
          <a:xfrm>
            <a:off x="0" y="2492896"/>
            <a:ext cx="6408712" cy="165618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5376" spc="-107"/>
            </a:lvl1pPr>
          </a:lstStyle>
          <a:p>
            <a:pPr lvl="0">
              <a:defRPr sz="1800" b="0" spc="0">
                <a:solidFill>
                  <a:srgbClr val="000000"/>
                </a:solidFill>
              </a:defRPr>
            </a:pPr>
            <a:r>
              <a:rPr lang="ru-RU" sz="3800" b="1" spc="-75" dirty="0" smtClean="0">
                <a:solidFill>
                  <a:srgbClr val="EEEEEE"/>
                </a:solidFill>
              </a:rPr>
              <a:t/>
            </a:r>
            <a:br>
              <a:rPr lang="ru-RU" sz="3800" b="1" spc="-75" dirty="0" smtClean="0">
                <a:solidFill>
                  <a:srgbClr val="EEEEEE"/>
                </a:solidFill>
              </a:rPr>
            </a:br>
            <a:r>
              <a:rPr lang="ru-RU" sz="3800" b="1" spc="-75" dirty="0">
                <a:solidFill>
                  <a:srgbClr val="EEEEEE"/>
                </a:solidFill>
              </a:rPr>
              <a:t/>
            </a:r>
            <a:br>
              <a:rPr lang="ru-RU" sz="3800" b="1" spc="-75" dirty="0">
                <a:solidFill>
                  <a:srgbClr val="EEEEEE"/>
                </a:solidFill>
              </a:rPr>
            </a:br>
            <a:r>
              <a:rPr lang="ru-RU" sz="3800" b="1" spc="-75" dirty="0" smtClean="0">
                <a:solidFill>
                  <a:srgbClr val="EEEEEE"/>
                </a:solidFill>
              </a:rPr>
              <a:t/>
            </a:r>
            <a:br>
              <a:rPr lang="ru-RU" sz="3800" b="1" spc="-75" dirty="0" smtClean="0">
                <a:solidFill>
                  <a:srgbClr val="EEEEEE"/>
                </a:solidFill>
              </a:rPr>
            </a:br>
            <a:r>
              <a:rPr lang="ru-RU" sz="3800" b="1" spc="-75" dirty="0">
                <a:solidFill>
                  <a:srgbClr val="EEEEEE"/>
                </a:solidFill>
              </a:rPr>
              <a:t/>
            </a:r>
            <a:br>
              <a:rPr lang="ru-RU" sz="3800" b="1" spc="-75" dirty="0">
                <a:solidFill>
                  <a:srgbClr val="EEEEEE"/>
                </a:solidFill>
              </a:rPr>
            </a:br>
            <a:r>
              <a:rPr lang="ru-RU" sz="3800" b="1" spc="-75" dirty="0" smtClean="0">
                <a:solidFill>
                  <a:srgbClr val="EEEEEE"/>
                </a:solidFill>
              </a:rPr>
              <a:t/>
            </a:r>
            <a:br>
              <a:rPr lang="ru-RU" sz="3800" b="1" spc="-75" dirty="0" smtClean="0">
                <a:solidFill>
                  <a:srgbClr val="EEEEEE"/>
                </a:solidFill>
              </a:rPr>
            </a:br>
            <a:r>
              <a:rPr sz="5300" b="1" spc="-75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Финансовая</a:t>
            </a:r>
            <a:r>
              <a:rPr sz="5300" b="1" spc="-75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300" b="1" spc="-75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грамотность</a:t>
            </a:r>
            <a:r>
              <a:rPr sz="5300" b="1" spc="-7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sz="5300" b="1" spc="-75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это</a:t>
            </a:r>
            <a:r>
              <a:rPr sz="5300" b="1" spc="-7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300" b="1" spc="-75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Ваши</a:t>
            </a:r>
            <a:r>
              <a:rPr sz="5300" b="1" spc="-7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300" b="1" spc="-75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благополучие</a:t>
            </a:r>
            <a:r>
              <a:rPr sz="5300" b="1" spc="-7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sz="5300" b="1" spc="-75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независимость</a:t>
            </a:r>
            <a:r>
              <a:rPr sz="5300" b="1" spc="-7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sz="5300" b="1" spc="-75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будущем</a:t>
            </a:r>
            <a:r>
              <a:rPr sz="5300" b="1" spc="-7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863" y="4436942"/>
            <a:ext cx="2952327" cy="197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1" descr="C:\Users\Admin\Desktop\17642563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18525"/>
            <a:ext cx="1518165" cy="96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C:\Users\Admin\Desktop\17642563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320" y="4942965"/>
            <a:ext cx="1518165" cy="96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C:\Users\Admin\Desktop\17642563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690840"/>
            <a:ext cx="1518165" cy="96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:\Users\Admin\Desktop\17642563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503475"/>
            <a:ext cx="1518165" cy="96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-99392"/>
            <a:ext cx="1005458" cy="12995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1661635"/>
      </p:ext>
    </p:extLst>
  </p:cSld>
  <p:clrMapOvr>
    <a:masterClrMapping/>
  </p:clrMapOvr>
  <p:transition spd="slow">
    <p:push dir="u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983"/>
            <a:ext cx="9182100" cy="698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0" t="11051" r="4975" b="6083"/>
          <a:stretch/>
        </p:blipFill>
        <p:spPr bwMode="auto">
          <a:xfrm>
            <a:off x="251520" y="548680"/>
            <a:ext cx="6209537" cy="3759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9" name="Picture 11" descr="C:\Users\Admin\Desktop\17642563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517232"/>
            <a:ext cx="1518165" cy="96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" t="20566" r="7115" b="14193"/>
          <a:stretch/>
        </p:blipFill>
        <p:spPr bwMode="auto">
          <a:xfrm>
            <a:off x="8244408" y="-56983"/>
            <a:ext cx="961261" cy="12805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27760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РАБОТА ДАША\1611235591_2-p-fon-dlya-prezentatsii-po-finansovoi-gramot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6" y="1412776"/>
            <a:ext cx="4597256" cy="3240360"/>
          </a:xfrm>
        </p:spPr>
        <p:txBody>
          <a:bodyPr>
            <a:noAutofit/>
          </a:bodyPr>
          <a:lstStyle/>
          <a:p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«Нажить много денег – храбрость;</a:t>
            </a:r>
            <a:b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сохранить их – мудрость,</a:t>
            </a:r>
            <a:b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умело расходовать – искусство».</a:t>
            </a:r>
            <a:b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нем. писатель </a:t>
            </a:r>
            <a:r>
              <a:rPr lang="ru-R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Бернольд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Ауэрбах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279" y="1052736"/>
            <a:ext cx="2463431" cy="36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11" descr="C:\Users\Admin\Desktop\17642563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087802"/>
            <a:ext cx="1518165" cy="96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C:\Users\Admin\Desktop\17642563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706149"/>
            <a:ext cx="1518165" cy="96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Admin\Desktop\17642563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378541"/>
            <a:ext cx="1518165" cy="96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C:\Users\Admin\Desktop\17642563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445224"/>
            <a:ext cx="1518165" cy="96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-99154"/>
            <a:ext cx="1077466" cy="13296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96678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Admin\Desktop\РАБОТА ДАША\1611235591_2-p-fon-dlya-prezentatsii-po-finansovoi-gramot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" y="260648"/>
            <a:ext cx="6419056" cy="396044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работы: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финансовой грамотности может привести к принятию неразумных финансовых решений, которые могут оказать неблагоприятное воздействие на финансовое состояние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человека.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221088"/>
            <a:ext cx="2808312" cy="20162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1" descr="C:\Users\Admin\Desktop\17642563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911" y="4745784"/>
            <a:ext cx="1518165" cy="96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C:\Users\Admin\Desktop\17642563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373216"/>
            <a:ext cx="1518165" cy="96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C:\Users\Admin\Desktop\17642563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34" y="4650824"/>
            <a:ext cx="1518165" cy="96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-85641"/>
            <a:ext cx="1023177" cy="14056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95764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Admin\Desktop\РАБОТА ДАША\1611235591_2-p-fon-dlya-prezentatsii-po-finansovoi-gramot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332" y="471879"/>
            <a:ext cx="6635080" cy="3672409"/>
          </a:xfrm>
        </p:spPr>
        <p:txBody>
          <a:bodyPr>
            <a:noAutofit/>
          </a:bodyPr>
          <a:lstStyle/>
          <a:p>
            <a:pPr algn="l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основы финансовой грамотности, представления о личной финансовой безопасности населения п. г.  т.  Грибановский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195485"/>
            <a:ext cx="2448272" cy="2071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1" descr="C:\Users\Admin\Desktop\17642563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34309"/>
            <a:ext cx="1518165" cy="96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C:\Users\Admin\Desktop\17642563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94325"/>
            <a:ext cx="1518165" cy="96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:\Users\Admin\Desktop\17642563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709" y="4751284"/>
            <a:ext cx="1518165" cy="96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-99393"/>
            <a:ext cx="1077466" cy="13926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92352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5416" y="0"/>
            <a:ext cx="4861432" cy="4032448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Рассмотреть некоторые главные навыки финансовой грамотности у людей.</a:t>
            </a:r>
            <a:b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Выяснить, как можно повысить финансовую грамотность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населения.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Admin\Desktop\d1057a8874e0dd8250e80805bcd750b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556792"/>
            <a:ext cx="2753713" cy="34707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C:\Users\Admin\Desktop\17642563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34309"/>
            <a:ext cx="1518165" cy="96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:\Users\Admin\Desktop\17642563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223" y="4547510"/>
            <a:ext cx="1518165" cy="96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 descr="C:\Users\Admin\Desktop\17642563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80" y="5488421"/>
            <a:ext cx="1518165" cy="96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-64607"/>
            <a:ext cx="1046802" cy="13530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92817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99873"/>
            <a:ext cx="8208912" cy="4625271"/>
          </a:xfrm>
        </p:spPr>
        <p:txBody>
          <a:bodyPr>
            <a:normAutofit/>
          </a:bodyPr>
          <a:lstStyle/>
          <a:p>
            <a:pPr algn="l"/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проведения 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 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работа 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различными источниками информации, 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поиск 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 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Интернете.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408224"/>
            <a:ext cx="3851798" cy="21114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1" descr="C:\Users\Admin\Desktop\17642563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38908"/>
            <a:ext cx="1518165" cy="96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C:\Users\Admin\Desktop\17642563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852936"/>
            <a:ext cx="1518165" cy="96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-99393"/>
            <a:ext cx="1077466" cy="13926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94832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6171790" cy="4320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1" descr="C:\Users\Admin\Desktop\17642563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378541"/>
            <a:ext cx="1518165" cy="96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C:\Users\Admin\Desktop\17642563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413773"/>
            <a:ext cx="1518165" cy="96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C:\Users\Admin\Desktop\17642563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917" y="5378541"/>
            <a:ext cx="1518165" cy="96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-38824"/>
            <a:ext cx="1072128" cy="13857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3897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796" y="37618"/>
            <a:ext cx="8229600" cy="113813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Основы финансовой грамотности</a:t>
            </a:r>
            <a:b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796" y="632301"/>
            <a:ext cx="17281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dirty="0">
                <a:hlinkClick r:id="rId3"/>
              </a:rPr>
              <a:t>Деньги</a:t>
            </a:r>
            <a:endParaRPr lang="ru-RU" sz="2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861987" y="740219"/>
            <a:ext cx="17281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Финансы</a:t>
            </a:r>
            <a:endParaRPr lang="ru-RU" sz="24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78040" y="795112"/>
            <a:ext cx="19442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>
                <a:solidFill>
                  <a:srgbClr val="0000FF"/>
                </a:solidFill>
                <a:cs typeface="Times New Roman" panose="02020603050405020304" pitchFamily="18" charset="0"/>
              </a:rPr>
              <a:t>Активы</a:t>
            </a:r>
            <a:endParaRPr lang="ru-RU" sz="24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53195" y="3321873"/>
            <a:ext cx="24122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 Пассивы</a:t>
            </a:r>
            <a:endParaRPr lang="ru-RU" sz="24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98" y="1909557"/>
            <a:ext cx="1368152" cy="1909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627" y="1956573"/>
            <a:ext cx="1531039" cy="2369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775" y="1794057"/>
            <a:ext cx="3137306" cy="1528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020" y="4354427"/>
            <a:ext cx="2327423" cy="2308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Стрелка вниз 10"/>
          <p:cNvSpPr/>
          <p:nvPr/>
        </p:nvSpPr>
        <p:spPr>
          <a:xfrm>
            <a:off x="689716" y="1132899"/>
            <a:ext cx="242316" cy="5996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2393497" y="1251886"/>
            <a:ext cx="302804" cy="6576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4430430" y="1327123"/>
            <a:ext cx="283140" cy="4054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4692986" y="3770414"/>
            <a:ext cx="314324" cy="4752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11" descr="C:\Users\Admin\Desktop\176425631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2" y="4653136"/>
            <a:ext cx="1518165" cy="96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Admin\Desktop\176425631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234" y="5195824"/>
            <a:ext cx="1518165" cy="96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C:\Users\Admin\Desktop\176425631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08" y="5566560"/>
            <a:ext cx="1518165" cy="96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-53924"/>
            <a:ext cx="971599" cy="12558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92650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832</TotalTime>
  <Words>411</Words>
  <Application>Microsoft Office PowerPoint</Application>
  <PresentationFormat>Экран (4:3)</PresentationFormat>
  <Paragraphs>70</Paragraphs>
  <Slides>29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3" baseType="lpstr">
      <vt:lpstr>Arial</vt:lpstr>
      <vt:lpstr>Calibri</vt:lpstr>
      <vt:lpstr>Times New Roman</vt:lpstr>
      <vt:lpstr>Тема Office</vt:lpstr>
      <vt:lpstr>Добрый день!</vt:lpstr>
      <vt:lpstr>    МБОУ СОШ № 2 им.С.Газдарова с.Чикола Ирафского района Номинация:  история, обществознание, право  «Для чего нужна финансовая грамотность?»</vt:lpstr>
      <vt:lpstr>«Нажить много денег – храбрость; сохранить их – мудрость, а умело расходовать – искусство». нем. писатель Бернольд Ауэрбах </vt:lpstr>
      <vt:lpstr>Актуальность работы: отсутствие финансовой грамотности может привести к принятию неразумных финансовых решений, которые могут оказать неблагоприятное воздействие на финансовое состояние человека.</vt:lpstr>
      <vt:lpstr>Цель: сформировать основы финансовой грамотности, представления о личной финансовой безопасности населения п. г.  т.  Грибановский</vt:lpstr>
      <vt:lpstr>Задачи: - Рассмотреть некоторые главные навыки финансовой грамотности у людей. - Выяснить, как можно повысить финансовую грамотность населения. </vt:lpstr>
      <vt:lpstr>Методы проведения  исследования:  наблюдение и работа  с различными источниками информации,  а также поиск  информации в Интернете. </vt:lpstr>
      <vt:lpstr>Презентация PowerPoint</vt:lpstr>
      <vt:lpstr>Основы финансовой грамотности </vt:lpstr>
      <vt:lpstr>Главные особенности финансово грамотного человека </vt:lpstr>
      <vt:lpstr>Зачем нужна финансовая грамотность? </vt:lpstr>
      <vt:lpstr>Презентация PowerPoint</vt:lpstr>
      <vt:lpstr>Пять главных навыков финансово грамотных людей в современном обществе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Источники информации</vt:lpstr>
      <vt:lpstr>Анонс по повышению финансовой грамотности. </vt:lpstr>
      <vt:lpstr>Презентация PowerPoint</vt:lpstr>
      <vt:lpstr>     Финансовая грамотность - это Ваши благополучие и независимость в будущем!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Добрый день!</dc:title>
  <dc:creator>Admin</dc:creator>
  <cp:lastModifiedBy>User</cp:lastModifiedBy>
  <cp:revision>46</cp:revision>
  <dcterms:created xsi:type="dcterms:W3CDTF">2022-04-02T18:46:51Z</dcterms:created>
  <dcterms:modified xsi:type="dcterms:W3CDTF">2024-05-16T08:36:55Z</dcterms:modified>
</cp:coreProperties>
</file>